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72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045" autoAdjust="0"/>
    <p:restoredTop sz="94660"/>
  </p:normalViewPr>
  <p:slideViewPr>
    <p:cSldViewPr snapToGrid="0">
      <p:cViewPr varScale="1">
        <p:scale>
          <a:sx n="75" d="100"/>
          <a:sy n="75" d="100"/>
        </p:scale>
        <p:origin x="33" y="3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19D8C8-3573-4A3A-9E95-8FBE2C37C8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ADDAC78-12C0-47A0-9661-5C5998AA65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579B305-A249-4B26-B0EC-FCABBC19D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583D-2418-4087-AA52-572C32D0BC0E}" type="datetimeFigureOut">
              <a:rPr lang="en-AU" smtClean="0"/>
              <a:t>12/06/2020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146EE0-224C-42B1-890B-D683A3AA8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89A6776-7AFA-4F74-BCC6-18EB37D1F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D42FF-40E3-47BB-BD42-ECFEB310C9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4782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CFB8B3-AA80-4D69-A322-33689B227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2C12419-BC91-4F8F-8141-A45BB0C8D1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F89C29-E5C4-409D-860E-C9D57B91F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583D-2418-4087-AA52-572C32D0BC0E}" type="datetimeFigureOut">
              <a:rPr lang="en-AU" smtClean="0"/>
              <a:t>12/06/2020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27D291-010E-46ED-B99A-76AAC9C9A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F7729AA-AB6B-420A-9389-7FE355D78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D42FF-40E3-47BB-BD42-ECFEB310C9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5906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CA40104-0D95-41F3-B59D-17B2B2420C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139406A-D880-467E-B890-D70C48C9D7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8D0B25-25D6-451F-8AF4-AABF963D1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583D-2418-4087-AA52-572C32D0BC0E}" type="datetimeFigureOut">
              <a:rPr lang="en-AU" smtClean="0"/>
              <a:t>12/06/2020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8BE1AE-BF74-4DB2-9D83-2D30D4CDA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0FD28E-638A-462F-AEBA-90053A8B2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D42FF-40E3-47BB-BD42-ECFEB310C9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8160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F52FEB-C701-49F0-A3FC-B76347A13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5F0FD1-037A-408B-A681-F81F4877A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CA4E0E6-56FE-417C-BDB8-31A90C2FB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583D-2418-4087-AA52-572C32D0BC0E}" type="datetimeFigureOut">
              <a:rPr lang="en-AU" smtClean="0"/>
              <a:t>12/06/2020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777456-09B1-41C8-9BA2-16BCDB24F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791309-A0B6-451C-BB69-32E410988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D42FF-40E3-47BB-BD42-ECFEB310C9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3223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B519B3-54B4-4571-8E5C-E9387A5A7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774EAE0-EAEC-4593-A766-A1A3882B6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B6B1BD-1A30-440A-887B-C0838A042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583D-2418-4087-AA52-572C32D0BC0E}" type="datetimeFigureOut">
              <a:rPr lang="en-AU" smtClean="0"/>
              <a:t>12/06/2020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F5CA30-E1ED-47B4-A136-D58613E06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103654-519A-428B-AE42-E758D4632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D42FF-40E3-47BB-BD42-ECFEB310C9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674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1F9530-A100-4901-B532-419C0270B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80B95EF-7983-418F-B0F6-DCB4BA76C6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F45B541-7020-4AB2-ADDA-E5761683C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49EB2DA-D029-4A26-AEB6-B81216502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583D-2418-4087-AA52-572C32D0BC0E}" type="datetimeFigureOut">
              <a:rPr lang="en-AU" smtClean="0"/>
              <a:t>12/06/2020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FAB7B15-B6A1-43E1-BEAD-84509ECF5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97DF5C6-E103-43F9-A943-635BF4E47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D42FF-40E3-47BB-BD42-ECFEB310C9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0826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A05A1A-16DA-44E4-A314-A041686F6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B7AF77-8986-4A89-B85D-6BF48838A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605A4E7-7093-41E6-ACFC-AA4A0F88E0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2157AED-32B7-418E-8A49-AF3BE39E11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E180CB5-0D75-477A-B6E4-F4365DB2A5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DB6A2A7-12AA-4AA4-A5CB-C8CE2306B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583D-2418-4087-AA52-572C32D0BC0E}" type="datetimeFigureOut">
              <a:rPr lang="en-AU" smtClean="0"/>
              <a:t>12/06/2020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268D3B0-DEE2-4AA2-B885-FEC0B0871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0154D97-48CE-45C3-8FEF-43FDEC475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D42FF-40E3-47BB-BD42-ECFEB310C9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9775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620207-B598-4326-86B8-27E22FDE9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1702684-27E3-4224-A3E4-D493B46FE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583D-2418-4087-AA52-572C32D0BC0E}" type="datetimeFigureOut">
              <a:rPr lang="en-AU" smtClean="0"/>
              <a:t>12/06/2020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A5E45FC-F2F8-4441-9B39-D18BFFB1E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71A144E-F2E2-46D2-A2E9-02533E346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D42FF-40E3-47BB-BD42-ECFEB310C9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279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F853ACB-21A5-44F1-A6E0-261239A33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583D-2418-4087-AA52-572C32D0BC0E}" type="datetimeFigureOut">
              <a:rPr lang="en-AU" smtClean="0"/>
              <a:t>12/06/2020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C518763-C49A-4E3D-880D-61B67D26E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83D9ECE-DF83-4439-9144-FEF7F9E8C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D42FF-40E3-47BB-BD42-ECFEB310C9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0332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F2BDE8-D731-45CB-9946-7BA9A4318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776069-0D66-40D9-A04A-73B6E4F53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EE5079A-2C76-4549-9ABB-250A3E45E7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80113A8-6A01-426F-91E0-94F144B16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583D-2418-4087-AA52-572C32D0BC0E}" type="datetimeFigureOut">
              <a:rPr lang="en-AU" smtClean="0"/>
              <a:t>12/06/2020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E86D267-D85C-4D1A-9B8D-B0AA92251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A0E7DA2-708F-4B53-9B42-8759FD3C1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D42FF-40E3-47BB-BD42-ECFEB310C9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9131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175B93-CEDA-4BDB-B701-8870EEB5D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61E4E33-8096-4680-8EA1-B00A7F3EB4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22B7B95-9BC1-4B4E-A1BE-A300026EF8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4B3453C-B163-48B8-92BB-C9DEE78E4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583D-2418-4087-AA52-572C32D0BC0E}" type="datetimeFigureOut">
              <a:rPr lang="en-AU" smtClean="0"/>
              <a:t>12/06/2020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E2B9B1E-E4B7-4CF4-B062-F49843A38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1E4987B-755C-4257-B5B4-E3C4530A3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D42FF-40E3-47BB-BD42-ECFEB310C9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9004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5151BDD-37CA-4629-928D-754A9113A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8020F7B-6884-48B2-BAAF-BA3BDD926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F5C6934-C09A-4A3E-8750-97CD9439BA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0583D-2418-4087-AA52-572C32D0BC0E}" type="datetimeFigureOut">
              <a:rPr lang="en-AU" smtClean="0"/>
              <a:t>12/06/2020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A6ED4F4-528B-4C32-9D2C-EC7E25F1A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4789973-BA0A-4645-B788-D55A84150C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D42FF-40E3-47BB-BD42-ECFEB310C9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270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A0659BA7-0238-4A1C-9634-CF6AC6EC33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49A0A27-14DB-411A-A566-8BDF5FEA3938}"/>
              </a:ext>
            </a:extLst>
          </p:cNvPr>
          <p:cNvSpPr txBox="1"/>
          <p:nvPr/>
        </p:nvSpPr>
        <p:spPr>
          <a:xfrm>
            <a:off x="4198375" y="1215138"/>
            <a:ext cx="745285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>
                <a:solidFill>
                  <a:schemeClr val="bg1"/>
                </a:solidFill>
                <a:latin typeface="Myriad Pro Light" panose="020B0403030403020204" pitchFamily="34" charset="0"/>
              </a:rPr>
              <a:t>WELCOME </a:t>
            </a:r>
            <a:br>
              <a:rPr lang="en-US" sz="6500" b="1" dirty="0">
                <a:solidFill>
                  <a:schemeClr val="bg1"/>
                </a:solidFill>
                <a:latin typeface="Myriad Pro Light" panose="020B0403030403020204" pitchFamily="34" charset="0"/>
              </a:rPr>
            </a:br>
            <a:r>
              <a:rPr lang="en-US" sz="6500" b="1" dirty="0">
                <a:solidFill>
                  <a:schemeClr val="bg1"/>
                </a:solidFill>
                <a:latin typeface="Myriad Pro Light" panose="020B0403030403020204" pitchFamily="34" charset="0"/>
              </a:rPr>
              <a:t>TO THE </a:t>
            </a:r>
            <a:r>
              <a:rPr lang="en-US" sz="6500" dirty="0">
                <a:solidFill>
                  <a:schemeClr val="bg1"/>
                </a:solidFill>
                <a:latin typeface="Myriad Pro Light" panose="020B0403030403020204" pitchFamily="34" charset="0"/>
              </a:rPr>
              <a:t>ANNOUNCEMENT </a:t>
            </a:r>
            <a:br>
              <a:rPr lang="en-US" sz="6500" dirty="0">
                <a:solidFill>
                  <a:schemeClr val="bg1"/>
                </a:solidFill>
                <a:latin typeface="Myriad Pro Light" panose="020B0403030403020204" pitchFamily="34" charset="0"/>
              </a:rPr>
            </a:br>
            <a:r>
              <a:rPr lang="en-US" sz="6500" dirty="0">
                <a:solidFill>
                  <a:schemeClr val="bg1"/>
                </a:solidFill>
                <a:latin typeface="Myriad Pro Light" panose="020B0403030403020204" pitchFamily="34" charset="0"/>
              </a:rPr>
              <a:t>OF AWARDS</a:t>
            </a:r>
            <a:endParaRPr lang="en-AU" sz="6500" dirty="0">
              <a:solidFill>
                <a:schemeClr val="bg1"/>
              </a:solidFill>
              <a:latin typeface="Myriad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406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A0659BA7-0238-4A1C-9634-CF6AC6EC33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0F1B4BD-9946-453C-A1A2-B1B64BB478CB}"/>
              </a:ext>
            </a:extLst>
          </p:cNvPr>
          <p:cNvSpPr txBox="1"/>
          <p:nvPr/>
        </p:nvSpPr>
        <p:spPr>
          <a:xfrm>
            <a:off x="4483508" y="535474"/>
            <a:ext cx="71993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  <a:latin typeface="Myriad Pro Light" panose="020B0403030403020204" pitchFamily="34" charset="0"/>
              </a:rPr>
              <a:t>PLATINUM QUALIFIERS:</a:t>
            </a:r>
            <a:endParaRPr lang="en-AU" sz="4200" b="1" dirty="0">
              <a:solidFill>
                <a:schemeClr val="bg1"/>
              </a:solidFill>
              <a:latin typeface="Myriad Pro Light" panose="020B0403030403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DD0331C-41F6-44D6-9796-B8A2FBD033C0}"/>
              </a:ext>
            </a:extLst>
          </p:cNvPr>
          <p:cNvSpPr txBox="1"/>
          <p:nvPr/>
        </p:nvSpPr>
        <p:spPr>
          <a:xfrm>
            <a:off x="4270430" y="1539700"/>
            <a:ext cx="5974783" cy="2863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360000">
              <a:lnSpc>
                <a:spcPct val="15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Myriad Pro Light" panose="020B0403030403020204" pitchFamily="34" charset="0"/>
              </a:rPr>
              <a:t>CLAYTON UTZ</a:t>
            </a:r>
          </a:p>
          <a:p>
            <a:pPr marL="571500" indent="-360000">
              <a:lnSpc>
                <a:spcPct val="15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Myriad Pro Light" panose="020B0403030403020204" pitchFamily="34" charset="0"/>
              </a:rPr>
              <a:t>RMIT UNIVERSITY</a:t>
            </a:r>
          </a:p>
          <a:p>
            <a:pPr marL="211500">
              <a:lnSpc>
                <a:spcPct val="150000"/>
              </a:lnSpc>
              <a:spcBef>
                <a:spcPts val="400"/>
              </a:spcBef>
            </a:pPr>
            <a:endParaRPr lang="en-US" sz="4000" dirty="0">
              <a:solidFill>
                <a:schemeClr val="bg1"/>
              </a:solidFill>
              <a:latin typeface="Myriad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95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A0659BA7-0238-4A1C-9634-CF6AC6EC33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1A31ABB-4DC5-4A65-95C9-94E2EE6DA4B0}"/>
              </a:ext>
            </a:extLst>
          </p:cNvPr>
          <p:cNvSpPr txBox="1"/>
          <p:nvPr/>
        </p:nvSpPr>
        <p:spPr>
          <a:xfrm>
            <a:off x="4309759" y="579476"/>
            <a:ext cx="75216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  <a:latin typeface="Myriad Pro Light" panose="020B0403030403020204" pitchFamily="34" charset="0"/>
              </a:rPr>
              <a:t>CURRENT PLATINUM PROJECTS:</a:t>
            </a:r>
            <a:endParaRPr lang="en-AU" sz="4200" b="1" dirty="0">
              <a:solidFill>
                <a:schemeClr val="bg1"/>
              </a:solidFill>
              <a:latin typeface="Myriad Pro Light" panose="020B0403030403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8F757F1-F9FB-4FE2-BA64-56DCF37874B8}"/>
              </a:ext>
            </a:extLst>
          </p:cNvPr>
          <p:cNvSpPr txBox="1"/>
          <p:nvPr/>
        </p:nvSpPr>
        <p:spPr>
          <a:xfrm>
            <a:off x="4221269" y="1509724"/>
            <a:ext cx="5974783" cy="383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360000">
              <a:lnSpc>
                <a:spcPct val="15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Myriad Pro Light" panose="020B0403030403020204" pitchFamily="34" charset="0"/>
              </a:rPr>
              <a:t>ACCENTURE</a:t>
            </a:r>
          </a:p>
          <a:p>
            <a:pPr marL="571500" indent="-360000">
              <a:lnSpc>
                <a:spcPct val="15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Myriad Pro Light" panose="020B0403030403020204" pitchFamily="34" charset="0"/>
              </a:rPr>
              <a:t>EY</a:t>
            </a:r>
          </a:p>
          <a:p>
            <a:pPr marL="571500" indent="-360000">
              <a:lnSpc>
                <a:spcPct val="15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Myriad Pro Light" panose="020B0403030403020204" pitchFamily="34" charset="0"/>
              </a:rPr>
              <a:t>LENDLEASE</a:t>
            </a:r>
          </a:p>
          <a:p>
            <a:pPr marL="571500" indent="-360000">
              <a:lnSpc>
                <a:spcPct val="15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Myriad Pro Light" panose="020B0403030403020204" pitchFamily="34" charset="0"/>
              </a:rPr>
              <a:t>MACQUARIE GROUP</a:t>
            </a:r>
          </a:p>
        </p:txBody>
      </p:sp>
    </p:spTree>
    <p:extLst>
      <p:ext uri="{BB962C8B-B14F-4D97-AF65-F5344CB8AC3E}">
        <p14:creationId xmlns:p14="http://schemas.microsoft.com/office/powerpoint/2010/main" val="248956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A0659BA7-0238-4A1C-9634-CF6AC6EC33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526CC4C-E0E0-4588-9B25-85A49EB0D687}"/>
              </a:ext>
            </a:extLst>
          </p:cNvPr>
          <p:cNvSpPr txBox="1"/>
          <p:nvPr/>
        </p:nvSpPr>
        <p:spPr>
          <a:xfrm>
            <a:off x="4483508" y="535474"/>
            <a:ext cx="71993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  <a:latin typeface="Myriad Pro Light" panose="020B0403030403020204" pitchFamily="34" charset="0"/>
              </a:rPr>
              <a:t>PLATINUM EMPLOYERS:</a:t>
            </a:r>
            <a:endParaRPr lang="en-AU" sz="4200" b="1" dirty="0">
              <a:solidFill>
                <a:schemeClr val="bg1"/>
              </a:solidFill>
              <a:latin typeface="Myriad Pro Light" panose="020B0403030403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26D86FA-D995-4308-B2AE-647D95AFF0A3}"/>
              </a:ext>
            </a:extLst>
          </p:cNvPr>
          <p:cNvSpPr txBox="1"/>
          <p:nvPr/>
        </p:nvSpPr>
        <p:spPr>
          <a:xfrm>
            <a:off x="4368752" y="1539700"/>
            <a:ext cx="5974783" cy="914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360000">
              <a:lnSpc>
                <a:spcPct val="15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Myriad Pro Light" panose="020B0403030403020204" pitchFamily="34" charset="0"/>
              </a:rPr>
              <a:t>PwC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2C3B3FC-81ED-428D-974E-401E639DE0F5}"/>
              </a:ext>
            </a:extLst>
          </p:cNvPr>
          <p:cNvSpPr txBox="1"/>
          <p:nvPr/>
        </p:nvSpPr>
        <p:spPr>
          <a:xfrm>
            <a:off x="4368751" y="2704221"/>
            <a:ext cx="5974783" cy="914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360000">
              <a:lnSpc>
                <a:spcPct val="15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Myriad Pro Light" panose="020B0403030403020204" pitchFamily="34" charset="0"/>
              </a:rPr>
              <a:t>COMMONWEALTH BANK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CF5BAC7-710B-49A6-BCDD-0444F46CE0BC}"/>
              </a:ext>
            </a:extLst>
          </p:cNvPr>
          <p:cNvSpPr txBox="1"/>
          <p:nvPr/>
        </p:nvSpPr>
        <p:spPr>
          <a:xfrm>
            <a:off x="4368751" y="3883239"/>
            <a:ext cx="59747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3600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Myriad Pro Light" panose="020B0403030403020204" pitchFamily="34" charset="0"/>
              </a:rPr>
              <a:t>UNIVERSITY OF </a:t>
            </a:r>
            <a:br>
              <a:rPr lang="en-US" sz="4000" dirty="0">
                <a:solidFill>
                  <a:schemeClr val="bg1"/>
                </a:solidFill>
                <a:latin typeface="Myriad Pro Light" panose="020B0403030403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Myriad Pro Light" panose="020B0403030403020204" pitchFamily="34" charset="0"/>
              </a:rPr>
              <a:t>WESTERN AUSTRALIA</a:t>
            </a:r>
          </a:p>
        </p:txBody>
      </p:sp>
    </p:spTree>
    <p:extLst>
      <p:ext uri="{BB962C8B-B14F-4D97-AF65-F5344CB8AC3E}">
        <p14:creationId xmlns:p14="http://schemas.microsoft.com/office/powerpoint/2010/main" val="371933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20FA11B9-8CDA-4C46-AEAB-A4B49226EE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71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A0659BA7-0238-4A1C-9634-CF6AC6EC33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BBA3200-3A08-4522-A71D-CDCF86A1F6E8}"/>
              </a:ext>
            </a:extLst>
          </p:cNvPr>
          <p:cNvSpPr txBox="1"/>
          <p:nvPr/>
        </p:nvSpPr>
        <p:spPr>
          <a:xfrm>
            <a:off x="4503174" y="498770"/>
            <a:ext cx="71993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  <a:latin typeface="Myriad Pro Light" panose="020B0403030403020204" pitchFamily="34" charset="0"/>
              </a:rPr>
              <a:t>HWEI BRONZE EMPLOYER:</a:t>
            </a:r>
            <a:endParaRPr lang="en-AU" sz="4200" b="1" dirty="0">
              <a:solidFill>
                <a:schemeClr val="bg1"/>
              </a:solidFill>
              <a:latin typeface="Myriad Pro Light" panose="020B0403030403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EFD1067-C7DD-44C1-9647-FCE0189E143A}"/>
              </a:ext>
            </a:extLst>
          </p:cNvPr>
          <p:cNvSpPr txBox="1"/>
          <p:nvPr/>
        </p:nvSpPr>
        <p:spPr>
          <a:xfrm>
            <a:off x="4503173" y="1218729"/>
            <a:ext cx="719930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3600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bg1"/>
                </a:solidFill>
                <a:latin typeface="Myriad Pro Light" panose="020B0403030403020204" pitchFamily="34" charset="0"/>
              </a:rPr>
              <a:t>ADSSI LIMITED </a:t>
            </a:r>
            <a:endParaRPr lang="en-AU" sz="3800" dirty="0">
              <a:solidFill>
                <a:schemeClr val="bg1"/>
              </a:solidFill>
              <a:latin typeface="Myriad Pro Light" panose="020B0403030403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76B60DF-62A4-468F-A752-82589637A4FC}"/>
              </a:ext>
            </a:extLst>
          </p:cNvPr>
          <p:cNvSpPr txBox="1"/>
          <p:nvPr/>
        </p:nvSpPr>
        <p:spPr>
          <a:xfrm>
            <a:off x="4503171" y="2329581"/>
            <a:ext cx="71993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  <a:latin typeface="Myriad Pro Light" panose="020B0403030403020204" pitchFamily="34" charset="0"/>
              </a:rPr>
              <a:t>HWEI SILVER EMPLOYERS:</a:t>
            </a:r>
            <a:endParaRPr lang="en-AU" sz="4200" b="1" dirty="0">
              <a:solidFill>
                <a:schemeClr val="bg1"/>
              </a:solidFill>
              <a:latin typeface="Myriad Pro Light" panose="020B0403030403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069CE8C-C9F5-4CFA-ABFD-9166532CC386}"/>
              </a:ext>
            </a:extLst>
          </p:cNvPr>
          <p:cNvSpPr txBox="1"/>
          <p:nvPr/>
        </p:nvSpPr>
        <p:spPr>
          <a:xfrm>
            <a:off x="4503173" y="3128189"/>
            <a:ext cx="719930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3600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bg1"/>
                </a:solidFill>
                <a:latin typeface="Myriad Pro Light" panose="020B0403030403020204" pitchFamily="34" charset="0"/>
              </a:rPr>
              <a:t>FLOURISH AUSTRALIA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8228CAF-2C9B-4D2A-A906-B4DC421619F0}"/>
              </a:ext>
            </a:extLst>
          </p:cNvPr>
          <p:cNvSpPr txBox="1"/>
          <p:nvPr/>
        </p:nvSpPr>
        <p:spPr>
          <a:xfrm>
            <a:off x="4503171" y="3996623"/>
            <a:ext cx="719930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3600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bg1"/>
                </a:solidFill>
                <a:latin typeface="Myriad Pro Light" panose="020B0403030403020204" pitchFamily="34" charset="0"/>
              </a:rPr>
              <a:t>NADA: NETWORK OF ALCOHOL &amp; OTHER DRUGS AGENCIES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2D62933-AF65-4F74-B4A5-F2ECAD4B809E}"/>
              </a:ext>
            </a:extLst>
          </p:cNvPr>
          <p:cNvSpPr txBox="1"/>
          <p:nvPr/>
        </p:nvSpPr>
        <p:spPr>
          <a:xfrm>
            <a:off x="4503172" y="5480611"/>
            <a:ext cx="719930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3600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bg1"/>
                </a:solidFill>
                <a:latin typeface="Myriad Pro Light" panose="020B0403030403020204" pitchFamily="34" charset="0"/>
              </a:rPr>
              <a:t>UNITINGCARE QLD</a:t>
            </a:r>
            <a:endParaRPr lang="en-AU" sz="3800" dirty="0">
              <a:solidFill>
                <a:schemeClr val="bg1"/>
              </a:solidFill>
              <a:latin typeface="Myriad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63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A0659BA7-0238-4A1C-9634-CF6AC6EC33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A154049-9194-4EFA-B7AE-7D8281542404}"/>
              </a:ext>
            </a:extLst>
          </p:cNvPr>
          <p:cNvSpPr txBox="1"/>
          <p:nvPr/>
        </p:nvSpPr>
        <p:spPr>
          <a:xfrm>
            <a:off x="4503174" y="498770"/>
            <a:ext cx="71993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  <a:latin typeface="Myriad Pro Light" panose="020B0403030403020204" pitchFamily="34" charset="0"/>
              </a:rPr>
              <a:t>HWEI GOLD EMPLOYERS:</a:t>
            </a:r>
            <a:endParaRPr lang="en-AU" sz="4200" b="1" dirty="0">
              <a:solidFill>
                <a:schemeClr val="bg1"/>
              </a:solidFill>
              <a:latin typeface="Myriad Pro Light" panose="020B0403030403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4ED6934-FB49-4DC3-BE42-980C488B4C0F}"/>
              </a:ext>
            </a:extLst>
          </p:cNvPr>
          <p:cNvSpPr txBox="1"/>
          <p:nvPr/>
        </p:nvSpPr>
        <p:spPr>
          <a:xfrm>
            <a:off x="4503173" y="1628049"/>
            <a:ext cx="719930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3600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bg1"/>
                </a:solidFill>
                <a:latin typeface="Myriad Pro Light" panose="020B0403030403020204" pitchFamily="34" charset="0"/>
              </a:rPr>
              <a:t>ADVANCE DIVERSITY SERVICES</a:t>
            </a:r>
            <a:endParaRPr lang="en-AU" sz="3800" dirty="0">
              <a:solidFill>
                <a:schemeClr val="bg1"/>
              </a:solidFill>
              <a:latin typeface="Myriad Pro Light" panose="020B0403030403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05C4FE9-C561-4C50-8EAE-E14E7E8772A9}"/>
              </a:ext>
            </a:extLst>
          </p:cNvPr>
          <p:cNvSpPr txBox="1"/>
          <p:nvPr/>
        </p:nvSpPr>
        <p:spPr>
          <a:xfrm>
            <a:off x="4503172" y="2695349"/>
            <a:ext cx="719930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3600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bg1"/>
                </a:solidFill>
                <a:latin typeface="Myriad Pro Light" panose="020B0403030403020204" pitchFamily="34" charset="0"/>
              </a:rPr>
              <a:t>MEDIBANK</a:t>
            </a:r>
            <a:endParaRPr lang="en-AU" sz="3800" dirty="0">
              <a:solidFill>
                <a:schemeClr val="bg1"/>
              </a:solidFill>
              <a:latin typeface="Myriad Pro Light" panose="020B0403030403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28FD19F-0C28-4BC3-B314-4EB523111C5C}"/>
              </a:ext>
            </a:extLst>
          </p:cNvPr>
          <p:cNvSpPr txBox="1"/>
          <p:nvPr/>
        </p:nvSpPr>
        <p:spPr>
          <a:xfrm>
            <a:off x="4503172" y="3762649"/>
            <a:ext cx="719930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3600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bg1"/>
                </a:solidFill>
                <a:latin typeface="Myriad Pro Light" panose="020B0403030403020204" pitchFamily="34" charset="0"/>
              </a:rPr>
              <a:t>UNITING NSW.ACT</a:t>
            </a:r>
            <a:endParaRPr lang="en-AU" sz="3800" dirty="0">
              <a:solidFill>
                <a:schemeClr val="bg1"/>
              </a:solidFill>
              <a:latin typeface="Myriad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13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A0659BA7-0238-4A1C-9634-CF6AC6EC33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36CEE4C-5110-4C21-9983-EE023A90F28D}"/>
              </a:ext>
            </a:extLst>
          </p:cNvPr>
          <p:cNvSpPr txBox="1"/>
          <p:nvPr/>
        </p:nvSpPr>
        <p:spPr>
          <a:xfrm>
            <a:off x="4488883" y="168594"/>
            <a:ext cx="71993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  <a:latin typeface="Myriad Pro Light" panose="020B0403030403020204" pitchFamily="34" charset="0"/>
              </a:rPr>
              <a:t>BRONZE SMALL EMPLOYERS:</a:t>
            </a:r>
            <a:endParaRPr lang="en-AU" sz="4200" b="1" dirty="0">
              <a:solidFill>
                <a:schemeClr val="bg1"/>
              </a:solidFill>
              <a:latin typeface="Myriad Pro Light" panose="020B0403030403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7A2C64C-78FA-4773-862C-94FD7929233C}"/>
              </a:ext>
            </a:extLst>
          </p:cNvPr>
          <p:cNvSpPr txBox="1"/>
          <p:nvPr/>
        </p:nvSpPr>
        <p:spPr>
          <a:xfrm>
            <a:off x="4488882" y="888553"/>
            <a:ext cx="719930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3600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bg1"/>
                </a:solidFill>
                <a:latin typeface="Myriad Pro Light" panose="020B0403030403020204" pitchFamily="34" charset="0"/>
              </a:rPr>
              <a:t>ALLEN &amp; OVERY </a:t>
            </a:r>
            <a:endParaRPr lang="en-AU" sz="3800" dirty="0">
              <a:solidFill>
                <a:schemeClr val="bg1"/>
              </a:solidFill>
              <a:latin typeface="Myriad Pro Light" panose="020B0403030403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2245477-40D7-4B02-A5FF-9D82340B9374}"/>
              </a:ext>
            </a:extLst>
          </p:cNvPr>
          <p:cNvSpPr txBox="1"/>
          <p:nvPr/>
        </p:nvSpPr>
        <p:spPr>
          <a:xfrm>
            <a:off x="4488879" y="3691187"/>
            <a:ext cx="71993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  <a:latin typeface="Myriad Pro Light" panose="020B0403030403020204" pitchFamily="34" charset="0"/>
              </a:rPr>
              <a:t>SILVER SMALL EMPLOYERS:</a:t>
            </a:r>
            <a:endParaRPr lang="en-AU" sz="4200" b="1" dirty="0">
              <a:solidFill>
                <a:schemeClr val="bg1"/>
              </a:solidFill>
              <a:latin typeface="Myriad Pro Light" panose="020B0403030403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ED72813-6C3B-4960-88D1-231C88442E23}"/>
              </a:ext>
            </a:extLst>
          </p:cNvPr>
          <p:cNvSpPr txBox="1"/>
          <p:nvPr/>
        </p:nvSpPr>
        <p:spPr>
          <a:xfrm>
            <a:off x="4488881" y="1578950"/>
            <a:ext cx="719930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3600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bg1"/>
                </a:solidFill>
                <a:latin typeface="Myriad Pro Light" panose="020B0403030403020204" pitchFamily="34" charset="0"/>
              </a:rPr>
              <a:t>PINSENT MASONS</a:t>
            </a:r>
            <a:endParaRPr lang="en-AU" sz="3800" dirty="0">
              <a:solidFill>
                <a:schemeClr val="bg1"/>
              </a:solidFill>
              <a:latin typeface="Myriad Pro Light" panose="020B0403030403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7A4F7B1-3185-455D-806A-C934667E958D}"/>
              </a:ext>
            </a:extLst>
          </p:cNvPr>
          <p:cNvSpPr txBox="1"/>
          <p:nvPr/>
        </p:nvSpPr>
        <p:spPr>
          <a:xfrm>
            <a:off x="4488881" y="2316398"/>
            <a:ext cx="719930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3600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bg1"/>
                </a:solidFill>
                <a:latin typeface="Myriad Pro Light" panose="020B0403030403020204" pitchFamily="34" charset="0"/>
              </a:rPr>
              <a:t>RUSSELL KENNEDY LAWYERS</a:t>
            </a:r>
            <a:endParaRPr lang="en-AU" sz="3800" dirty="0">
              <a:solidFill>
                <a:schemeClr val="bg1"/>
              </a:solidFill>
              <a:latin typeface="Myriad Pro Light" panose="020B0403030403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9E83D0C-B803-4AB1-AD80-34B59822786A}"/>
              </a:ext>
            </a:extLst>
          </p:cNvPr>
          <p:cNvSpPr txBox="1"/>
          <p:nvPr/>
        </p:nvSpPr>
        <p:spPr>
          <a:xfrm>
            <a:off x="4488881" y="4422157"/>
            <a:ext cx="719930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3600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bg1"/>
                </a:solidFill>
                <a:latin typeface="Myriad Pro Light" panose="020B0403030403020204" pitchFamily="34" charset="0"/>
              </a:rPr>
              <a:t>DEUTSCHE BANK</a:t>
            </a:r>
            <a:endParaRPr lang="en-AU" sz="3800" dirty="0">
              <a:solidFill>
                <a:schemeClr val="bg1"/>
              </a:solidFill>
              <a:latin typeface="Myriad Pro Light" panose="020B04030304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6079BFF-1398-4F85-934E-211E28538784}"/>
              </a:ext>
            </a:extLst>
          </p:cNvPr>
          <p:cNvSpPr txBox="1"/>
          <p:nvPr/>
        </p:nvSpPr>
        <p:spPr>
          <a:xfrm>
            <a:off x="4488880" y="5177641"/>
            <a:ext cx="719930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3600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bg1"/>
                </a:solidFill>
                <a:latin typeface="Myriad Pro Light" panose="020B0403030403020204" pitchFamily="34" charset="0"/>
              </a:rPr>
              <a:t>GILEAD SCIENCES</a:t>
            </a:r>
          </a:p>
          <a:p>
            <a:pPr marL="211500"/>
            <a:endParaRPr lang="en-AU" sz="3800" dirty="0">
              <a:solidFill>
                <a:schemeClr val="bg1"/>
              </a:solidFill>
              <a:latin typeface="Myriad Pro Light" panose="020B0403030403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60A84E0-B68D-43C6-A668-479C0729B96D}"/>
              </a:ext>
            </a:extLst>
          </p:cNvPr>
          <p:cNvSpPr txBox="1"/>
          <p:nvPr/>
        </p:nvSpPr>
        <p:spPr>
          <a:xfrm>
            <a:off x="4488880" y="5919622"/>
            <a:ext cx="719930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3600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bg1"/>
                </a:solidFill>
                <a:latin typeface="Myriad Pro Light" panose="020B0403030403020204" pitchFamily="34" charset="0"/>
              </a:rPr>
              <a:t>ROYAL BANK OF CANADA</a:t>
            </a:r>
            <a:endParaRPr lang="en-AU" sz="3800" dirty="0">
              <a:solidFill>
                <a:schemeClr val="bg1"/>
              </a:solidFill>
              <a:latin typeface="Myriad Pro Light" panose="020B0403030403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B61D555-672F-48EE-B3C0-2781453ABF08}"/>
              </a:ext>
            </a:extLst>
          </p:cNvPr>
          <p:cNvSpPr txBox="1"/>
          <p:nvPr/>
        </p:nvSpPr>
        <p:spPr>
          <a:xfrm>
            <a:off x="4488880" y="3004954"/>
            <a:ext cx="719930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3600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bg1"/>
                </a:solidFill>
                <a:latin typeface="Myriad Pro Light" panose="020B0403030403020204" pitchFamily="34" charset="0"/>
              </a:rPr>
              <a:t>THE GPT GROUP</a:t>
            </a:r>
            <a:endParaRPr lang="en-AU" sz="3800" dirty="0">
              <a:solidFill>
                <a:schemeClr val="bg1"/>
              </a:solidFill>
              <a:latin typeface="Myriad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71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A0659BA7-0238-4A1C-9634-CF6AC6EC33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06EF980-95DE-4FB5-8C6B-92932D64807B}"/>
              </a:ext>
            </a:extLst>
          </p:cNvPr>
          <p:cNvSpPr txBox="1"/>
          <p:nvPr/>
        </p:nvSpPr>
        <p:spPr>
          <a:xfrm>
            <a:off x="4503173" y="219717"/>
            <a:ext cx="71993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  <a:latin typeface="Myriad Pro Light" panose="020B0403030403020204" pitchFamily="34" charset="0"/>
              </a:rPr>
              <a:t>GOLD SMALL EMPLOYERS:</a:t>
            </a:r>
            <a:endParaRPr lang="en-AU" sz="4200" b="1" dirty="0">
              <a:solidFill>
                <a:schemeClr val="bg1"/>
              </a:solidFill>
              <a:latin typeface="Myriad Pro Light" panose="020B0403030403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C162D69-4360-4FB8-A00F-70B8C39CB128}"/>
              </a:ext>
            </a:extLst>
          </p:cNvPr>
          <p:cNvSpPr txBox="1"/>
          <p:nvPr/>
        </p:nvSpPr>
        <p:spPr>
          <a:xfrm>
            <a:off x="4274574" y="958381"/>
            <a:ext cx="781005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360000">
              <a:buFont typeface="Arial" panose="020B0604020202020204" pitchFamily="34" charset="0"/>
              <a:buChar char="•"/>
            </a:pPr>
            <a:r>
              <a:rPr lang="en-US" sz="3700" dirty="0">
                <a:solidFill>
                  <a:schemeClr val="bg1"/>
                </a:solidFill>
                <a:latin typeface="Myriad Pro Light" panose="020B0403030403020204" pitchFamily="34" charset="0"/>
              </a:rPr>
              <a:t>DENTONS</a:t>
            </a:r>
            <a:endParaRPr lang="en-AU" sz="3700" dirty="0">
              <a:solidFill>
                <a:schemeClr val="bg1"/>
              </a:solidFill>
              <a:latin typeface="Myriad Pro Light" panose="020B0403030403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3994DD8-DEE6-4370-AB21-2DCA644EB6A1}"/>
              </a:ext>
            </a:extLst>
          </p:cNvPr>
          <p:cNvSpPr txBox="1"/>
          <p:nvPr/>
        </p:nvSpPr>
        <p:spPr>
          <a:xfrm>
            <a:off x="4274572" y="1666267"/>
            <a:ext cx="781005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360000">
              <a:buFont typeface="Arial" panose="020B0604020202020204" pitchFamily="34" charset="0"/>
              <a:buChar char="•"/>
            </a:pPr>
            <a:r>
              <a:rPr lang="en-US" sz="3700" dirty="0">
                <a:solidFill>
                  <a:schemeClr val="bg1"/>
                </a:solidFill>
                <a:latin typeface="Myriad Pro Light" panose="020B0403030403020204" pitchFamily="34" charset="0"/>
              </a:rPr>
              <a:t>MCCULLOUGH ROBERTSON LAWYERS</a:t>
            </a:r>
            <a:endParaRPr lang="en-AU" sz="3700" dirty="0">
              <a:solidFill>
                <a:schemeClr val="bg1"/>
              </a:solidFill>
              <a:latin typeface="Myriad Pro Light" panose="020B0403030403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53AA98A-6735-4315-8251-1FFC32576C09}"/>
              </a:ext>
            </a:extLst>
          </p:cNvPr>
          <p:cNvSpPr txBox="1"/>
          <p:nvPr/>
        </p:nvSpPr>
        <p:spPr>
          <a:xfrm>
            <a:off x="4274570" y="2946004"/>
            <a:ext cx="781005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360000">
              <a:buFont typeface="Arial" panose="020B0604020202020204" pitchFamily="34" charset="0"/>
              <a:buChar char="•"/>
            </a:pPr>
            <a:r>
              <a:rPr lang="en-US" sz="3700" dirty="0">
                <a:solidFill>
                  <a:schemeClr val="bg1"/>
                </a:solidFill>
                <a:latin typeface="Myriad Pro Light" panose="020B0403030403020204" pitchFamily="34" charset="0"/>
              </a:rPr>
              <a:t>PAGEGROUP</a:t>
            </a:r>
            <a:endParaRPr lang="en-AU" sz="3700" dirty="0">
              <a:solidFill>
                <a:schemeClr val="bg1"/>
              </a:solidFill>
              <a:latin typeface="Myriad Pro Light" panose="020B0403030403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FA8A5A3-E6C3-42F6-848B-70883EC181D1}"/>
              </a:ext>
            </a:extLst>
          </p:cNvPr>
          <p:cNvSpPr txBox="1"/>
          <p:nvPr/>
        </p:nvSpPr>
        <p:spPr>
          <a:xfrm>
            <a:off x="4274569" y="3700354"/>
            <a:ext cx="781005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360000">
              <a:buFont typeface="Arial" panose="020B0604020202020204" pitchFamily="34" charset="0"/>
              <a:buChar char="•"/>
            </a:pPr>
            <a:r>
              <a:rPr lang="en-US" sz="3700" dirty="0">
                <a:solidFill>
                  <a:schemeClr val="bg1"/>
                </a:solidFill>
                <a:latin typeface="Myriad Pro Light" panose="020B0403030403020204" pitchFamily="34" charset="0"/>
              </a:rPr>
              <a:t>ADSSI LIMITED</a:t>
            </a:r>
            <a:endParaRPr lang="en-AU" sz="3700" dirty="0">
              <a:solidFill>
                <a:schemeClr val="bg1"/>
              </a:solidFill>
              <a:latin typeface="Myriad Pro Light" panose="020B0403030403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6833AEC-7B06-4461-8A26-9F452AD21F96}"/>
              </a:ext>
            </a:extLst>
          </p:cNvPr>
          <p:cNvSpPr txBox="1"/>
          <p:nvPr/>
        </p:nvSpPr>
        <p:spPr>
          <a:xfrm>
            <a:off x="4274569" y="4424650"/>
            <a:ext cx="781005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360000">
              <a:buFont typeface="Arial" panose="020B0604020202020204" pitchFamily="34" charset="0"/>
              <a:buChar char="•"/>
            </a:pPr>
            <a:r>
              <a:rPr lang="en-US" sz="3700" dirty="0">
                <a:solidFill>
                  <a:schemeClr val="bg1"/>
                </a:solidFill>
                <a:latin typeface="Myriad Pro Light" panose="020B0403030403020204" pitchFamily="34" charset="0"/>
              </a:rPr>
              <a:t>OLIVER WYMAN</a:t>
            </a:r>
            <a:endParaRPr lang="en-AU" sz="3700" dirty="0">
              <a:solidFill>
                <a:schemeClr val="bg1"/>
              </a:solidFill>
              <a:latin typeface="Myriad Pro Light" panose="020B04030304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1B6CA62-0B8B-4168-AB29-C030E882A1AD}"/>
              </a:ext>
            </a:extLst>
          </p:cNvPr>
          <p:cNvSpPr txBox="1"/>
          <p:nvPr/>
        </p:nvSpPr>
        <p:spPr>
          <a:xfrm>
            <a:off x="4274571" y="5169279"/>
            <a:ext cx="781005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360000">
              <a:buFont typeface="Arial" panose="020B0604020202020204" pitchFamily="34" charset="0"/>
              <a:buChar char="•"/>
            </a:pPr>
            <a:r>
              <a:rPr lang="en-US" sz="3700" dirty="0">
                <a:solidFill>
                  <a:schemeClr val="bg1"/>
                </a:solidFill>
                <a:latin typeface="Myriad Pro Light" panose="020B0403030403020204" pitchFamily="34" charset="0"/>
              </a:rPr>
              <a:t>BOSTON CONSULTING GROUP</a:t>
            </a:r>
            <a:endParaRPr lang="en-AU" sz="3700" dirty="0">
              <a:solidFill>
                <a:schemeClr val="bg1"/>
              </a:solidFill>
              <a:latin typeface="Myriad Pro Light" panose="020B0403030403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122E1A5-1246-44CD-BF52-1A47238EAC40}"/>
              </a:ext>
            </a:extLst>
          </p:cNvPr>
          <p:cNvSpPr txBox="1"/>
          <p:nvPr/>
        </p:nvSpPr>
        <p:spPr>
          <a:xfrm>
            <a:off x="4274568" y="5893575"/>
            <a:ext cx="781005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360000">
              <a:buFont typeface="Arial" panose="020B0604020202020204" pitchFamily="34" charset="0"/>
              <a:buChar char="•"/>
            </a:pPr>
            <a:r>
              <a:rPr lang="en-US" sz="3700" dirty="0">
                <a:solidFill>
                  <a:schemeClr val="bg1"/>
                </a:solidFill>
                <a:latin typeface="Myriad Pro Light" panose="020B0403030403020204" pitchFamily="34" charset="0"/>
              </a:rPr>
              <a:t>CLIFFORD CHANCE</a:t>
            </a:r>
            <a:endParaRPr lang="en-AU" sz="3700" dirty="0">
              <a:solidFill>
                <a:schemeClr val="bg1"/>
              </a:solidFill>
              <a:latin typeface="Myriad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92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A0659BA7-0238-4A1C-9634-CF6AC6EC33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8D88DA9-CE78-47E5-83E0-25F794AEFD98}"/>
              </a:ext>
            </a:extLst>
          </p:cNvPr>
          <p:cNvSpPr txBox="1"/>
          <p:nvPr/>
        </p:nvSpPr>
        <p:spPr>
          <a:xfrm>
            <a:off x="4513002" y="166827"/>
            <a:ext cx="71993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  <a:latin typeface="Myriad Pro Light" panose="020B0403030403020204" pitchFamily="34" charset="0"/>
              </a:rPr>
              <a:t>BRONZE EMPLOYERS:</a:t>
            </a:r>
            <a:endParaRPr lang="en-AU" sz="4200" b="1" dirty="0">
              <a:solidFill>
                <a:schemeClr val="bg1"/>
              </a:solidFill>
              <a:latin typeface="Myriad Pro Light" panose="020B0403030403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97944DE-7515-4D70-8396-22611153ECAF}"/>
              </a:ext>
            </a:extLst>
          </p:cNvPr>
          <p:cNvSpPr txBox="1"/>
          <p:nvPr/>
        </p:nvSpPr>
        <p:spPr>
          <a:xfrm>
            <a:off x="4164882" y="882131"/>
            <a:ext cx="4090225" cy="571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3600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  <a:latin typeface="Myriad Pro Light" panose="020B0403030403020204" pitchFamily="34" charset="0"/>
              </a:rPr>
              <a:t>ABC</a:t>
            </a:r>
          </a:p>
          <a:p>
            <a:pPr marL="571500" indent="-3600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  <a:latin typeface="Myriad Pro Light" panose="020B0403030403020204" pitchFamily="34" charset="0"/>
              </a:rPr>
              <a:t>ALLENS</a:t>
            </a:r>
          </a:p>
          <a:p>
            <a:pPr marL="571500" indent="-3600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  <a:latin typeface="Myriad Pro Light" panose="020B0403030403020204" pitchFamily="34" charset="0"/>
              </a:rPr>
              <a:t>ALLIANZ</a:t>
            </a:r>
          </a:p>
          <a:p>
            <a:pPr marL="571500" indent="-3600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  <a:latin typeface="Myriad Pro Light" panose="020B0403030403020204" pitchFamily="34" charset="0"/>
              </a:rPr>
              <a:t>AURECON</a:t>
            </a:r>
          </a:p>
          <a:p>
            <a:pPr marL="571500" indent="-3600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  <a:latin typeface="Myriad Pro Light" panose="020B0403030403020204" pitchFamily="34" charset="0"/>
              </a:rPr>
              <a:t>AUSTRALIAN FEDERAL POLICE</a:t>
            </a:r>
          </a:p>
          <a:p>
            <a:pPr marL="571500" indent="-3600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  <a:latin typeface="Myriad Pro Light" panose="020B0403030403020204" pitchFamily="34" charset="0"/>
              </a:rPr>
              <a:t>AUSTRALIAN TAXATION OFFICE</a:t>
            </a:r>
          </a:p>
          <a:p>
            <a:pPr marL="571500" indent="-3600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  <a:latin typeface="Myriad Pro Light" panose="020B0403030403020204" pitchFamily="34" charset="0"/>
              </a:rPr>
              <a:t>COLES</a:t>
            </a:r>
          </a:p>
          <a:p>
            <a:pPr marL="571500" indent="-3600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  <a:latin typeface="Myriad Pro Light" panose="020B0403030403020204" pitchFamily="34" charset="0"/>
              </a:rPr>
              <a:t>DEPT. OF DEFENCE</a:t>
            </a:r>
          </a:p>
          <a:p>
            <a:pPr marL="571500" indent="-3600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  <a:latin typeface="Myriad Pro Light" panose="020B0403030403020204" pitchFamily="34" charset="0"/>
              </a:rPr>
              <a:t>DEPT. OF EDUCATION &amp; TRAINING</a:t>
            </a:r>
          </a:p>
          <a:p>
            <a:pPr marL="571500" indent="-3600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  <a:latin typeface="Myriad Pro Light" panose="020B0403030403020204" pitchFamily="34" charset="0"/>
              </a:rPr>
              <a:t>DEPT. OF HEALTH</a:t>
            </a:r>
          </a:p>
          <a:p>
            <a:pPr marL="571500" indent="-3600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  <a:latin typeface="Myriad Pro Light" panose="020B0403030403020204" pitchFamily="34" charset="0"/>
              </a:rPr>
              <a:t>DEPT. OF HEALTH &amp; HUMAN SERVICES</a:t>
            </a:r>
          </a:p>
          <a:p>
            <a:pPr marL="571500" indent="-3600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  <a:latin typeface="Myriad Pro Light" panose="020B0403030403020204" pitchFamily="34" charset="0"/>
              </a:rPr>
              <a:t>DEPT. OF INDUSTRY, INNOVATION &amp; SCIENCE</a:t>
            </a:r>
          </a:p>
          <a:p>
            <a:pPr marL="571500" indent="-3600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  <a:latin typeface="Myriad Pro Light" panose="020B0403030403020204" pitchFamily="34" charset="0"/>
              </a:rPr>
              <a:t>GRIFFITH UNIVERSITY</a:t>
            </a:r>
          </a:p>
          <a:p>
            <a:pPr marL="571500" indent="-3600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  <a:latin typeface="Myriad Pro Light" panose="020B0403030403020204" pitchFamily="34" charset="0"/>
              </a:rPr>
              <a:t>IAG</a:t>
            </a:r>
          </a:p>
          <a:p>
            <a:pPr marL="571500" indent="-3600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  <a:latin typeface="Myriad Pro Light" panose="020B0403030403020204" pitchFamily="34" charset="0"/>
              </a:rPr>
              <a:t>JACOBS AUSTRALIA</a:t>
            </a:r>
            <a:endParaRPr lang="en-AU" sz="1700" dirty="0">
              <a:solidFill>
                <a:schemeClr val="bg1"/>
              </a:solidFill>
              <a:latin typeface="Myriad Pro Light" panose="020B0403030403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E3E295D-03D6-498A-AE69-411D6DEBBEC8}"/>
              </a:ext>
            </a:extLst>
          </p:cNvPr>
          <p:cNvSpPr txBox="1"/>
          <p:nvPr/>
        </p:nvSpPr>
        <p:spPr>
          <a:xfrm>
            <a:off x="7933880" y="877519"/>
            <a:ext cx="4090225" cy="5406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3600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  <a:latin typeface="Myriad Pro Light" panose="020B0403030403020204" pitchFamily="34" charset="0"/>
              </a:rPr>
              <a:t>JOHN HOLLAND</a:t>
            </a:r>
          </a:p>
          <a:p>
            <a:pPr marL="571500" indent="-3600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  <a:latin typeface="Myriad Pro Light" panose="020B0403030403020204" pitchFamily="34" charset="0"/>
              </a:rPr>
              <a:t>MADDOCKS</a:t>
            </a:r>
          </a:p>
          <a:p>
            <a:pPr marL="571500" indent="-3600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  <a:latin typeface="Myriad Pro Light" panose="020B0403030403020204" pitchFamily="34" charset="0"/>
              </a:rPr>
              <a:t>MERCER</a:t>
            </a:r>
          </a:p>
          <a:p>
            <a:pPr marL="571500" indent="-3600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  <a:latin typeface="Myriad Pro Light" panose="020B0403030403020204" pitchFamily="34" charset="0"/>
              </a:rPr>
              <a:t>NBN CO</a:t>
            </a:r>
          </a:p>
          <a:p>
            <a:pPr marL="571500" indent="-3600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  <a:latin typeface="Myriad Pro Light" panose="020B0403030403020204" pitchFamily="34" charset="0"/>
              </a:rPr>
              <a:t>SALESFORCE</a:t>
            </a:r>
          </a:p>
          <a:p>
            <a:pPr marL="571500" indent="-3600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  <a:latin typeface="Myriad Pro Light" panose="020B0403030403020204" pitchFamily="34" charset="0"/>
              </a:rPr>
              <a:t>SERVICES AUSTRALIA</a:t>
            </a:r>
          </a:p>
          <a:p>
            <a:pPr marL="571500" indent="-3600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  <a:latin typeface="Myriad Pro Light" panose="020B0403030403020204" pitchFamily="34" charset="0"/>
              </a:rPr>
              <a:t>SETTLEMENT SERVICES INTERNATIONAL</a:t>
            </a:r>
          </a:p>
          <a:p>
            <a:pPr marL="571500" indent="-3600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  <a:latin typeface="Myriad Pro Light" panose="020B0403030403020204" pitchFamily="34" charset="0"/>
              </a:rPr>
              <a:t>STOCKLAND</a:t>
            </a:r>
          </a:p>
          <a:p>
            <a:pPr marL="571500" indent="-3600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  <a:latin typeface="Myriad Pro Light" panose="020B0403030403020204" pitchFamily="34" charset="0"/>
              </a:rPr>
              <a:t>THE STAR ENTERTAINMENT GROUP</a:t>
            </a:r>
          </a:p>
          <a:p>
            <a:pPr marL="571500" indent="-3600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  <a:latin typeface="Myriad Pro Light" panose="020B0403030403020204" pitchFamily="34" charset="0"/>
              </a:rPr>
              <a:t>UNITING NSW.ACT</a:t>
            </a:r>
          </a:p>
          <a:p>
            <a:pPr marL="571500" indent="-3600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  <a:latin typeface="Myriad Pro Light" panose="020B0403030403020204" pitchFamily="34" charset="0"/>
              </a:rPr>
              <a:t>UNIVERSITY OF WOLLONGONG</a:t>
            </a:r>
          </a:p>
          <a:p>
            <a:pPr marL="571500" indent="-3600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  <a:latin typeface="Myriad Pro Light" panose="020B0403030403020204" pitchFamily="34" charset="0"/>
              </a:rPr>
              <a:t>VICTORIAN DEPARTMENT</a:t>
            </a:r>
            <a:br>
              <a:rPr lang="en-US" sz="1700" dirty="0">
                <a:solidFill>
                  <a:schemeClr val="bg1"/>
                </a:solidFill>
                <a:latin typeface="Myriad Pro Light" panose="020B0403030403020204" pitchFamily="34" charset="0"/>
              </a:rPr>
            </a:br>
            <a:r>
              <a:rPr lang="en-US" sz="1700" dirty="0">
                <a:solidFill>
                  <a:schemeClr val="bg1"/>
                </a:solidFill>
                <a:latin typeface="Myriad Pro Light" panose="020B0403030403020204" pitchFamily="34" charset="0"/>
              </a:rPr>
              <a:t>OF ENVIRONMENT, </a:t>
            </a:r>
            <a:br>
              <a:rPr lang="en-US" sz="1700" dirty="0">
                <a:solidFill>
                  <a:schemeClr val="bg1"/>
                </a:solidFill>
                <a:latin typeface="Myriad Pro Light" panose="020B0403030403020204" pitchFamily="34" charset="0"/>
              </a:rPr>
            </a:br>
            <a:r>
              <a:rPr lang="en-US" sz="1700" dirty="0">
                <a:solidFill>
                  <a:schemeClr val="bg1"/>
                </a:solidFill>
                <a:latin typeface="Myriad Pro Light" panose="020B0403030403020204" pitchFamily="34" charset="0"/>
              </a:rPr>
              <a:t>LAND, WATER &amp; </a:t>
            </a:r>
            <a:br>
              <a:rPr lang="en-US" sz="1700" dirty="0">
                <a:solidFill>
                  <a:schemeClr val="bg1"/>
                </a:solidFill>
                <a:latin typeface="Myriad Pro Light" panose="020B0403030403020204" pitchFamily="34" charset="0"/>
              </a:rPr>
            </a:br>
            <a:r>
              <a:rPr lang="en-US" sz="1700" dirty="0">
                <a:solidFill>
                  <a:schemeClr val="bg1"/>
                </a:solidFill>
                <a:latin typeface="Myriad Pro Light" panose="020B0403030403020204" pitchFamily="34" charset="0"/>
              </a:rPr>
              <a:t>PLANNING</a:t>
            </a:r>
            <a:endParaRPr lang="en-AU" sz="1700" dirty="0">
              <a:solidFill>
                <a:schemeClr val="bg1"/>
              </a:solidFill>
              <a:latin typeface="Myriad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98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A0659BA7-0238-4A1C-9634-CF6AC6EC33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B83DFF7-E361-4B8B-8A94-CE74B1451E16}"/>
              </a:ext>
            </a:extLst>
          </p:cNvPr>
          <p:cNvSpPr txBox="1"/>
          <p:nvPr/>
        </p:nvSpPr>
        <p:spPr>
          <a:xfrm>
            <a:off x="4503173" y="302350"/>
            <a:ext cx="71993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  <a:latin typeface="Myriad Pro Light" panose="020B0403030403020204" pitchFamily="34" charset="0"/>
              </a:rPr>
              <a:t>SILVER EMPLOYERS:</a:t>
            </a:r>
            <a:endParaRPr lang="en-AU" sz="4200" b="1" dirty="0">
              <a:solidFill>
                <a:schemeClr val="bg1"/>
              </a:solidFill>
              <a:latin typeface="Myriad Pro Light" panose="020B0403030403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D5B7541-559F-4201-9F2A-59402F452743}"/>
              </a:ext>
            </a:extLst>
          </p:cNvPr>
          <p:cNvSpPr txBox="1"/>
          <p:nvPr/>
        </p:nvSpPr>
        <p:spPr>
          <a:xfrm>
            <a:off x="4184142" y="1247491"/>
            <a:ext cx="4090225" cy="5365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3600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bg1"/>
                </a:solidFill>
                <a:latin typeface="Myriad Pro Light" panose="020B0403030403020204" pitchFamily="34" charset="0"/>
              </a:rPr>
              <a:t>ALCOA OF AUSTRALIA</a:t>
            </a:r>
          </a:p>
          <a:p>
            <a:pPr marL="571500" indent="-3600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bg1"/>
                </a:solidFill>
                <a:latin typeface="Myriad Pro Light" panose="020B0403030403020204" pitchFamily="34" charset="0"/>
              </a:rPr>
              <a:t>ASIO</a:t>
            </a:r>
          </a:p>
          <a:p>
            <a:pPr marL="571500" indent="-3600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bg1"/>
                </a:solidFill>
                <a:latin typeface="Myriad Pro Light" panose="020B0403030403020204" pitchFamily="34" charset="0"/>
              </a:rPr>
              <a:t>CBRE</a:t>
            </a:r>
          </a:p>
          <a:p>
            <a:pPr marL="571500" indent="-3600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bg1"/>
                </a:solidFill>
                <a:latin typeface="Myriad Pro Light" panose="020B0403030403020204" pitchFamily="34" charset="0"/>
              </a:rPr>
              <a:t>DEAKIN UNIVERSITY</a:t>
            </a:r>
          </a:p>
          <a:p>
            <a:pPr marL="571500" indent="-3600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bg1"/>
                </a:solidFill>
                <a:latin typeface="Myriad Pro Light" panose="020B0403030403020204" pitchFamily="34" charset="0"/>
              </a:rPr>
              <a:t>DEPARTMENT OF </a:t>
            </a:r>
            <a:br>
              <a:rPr lang="en-US" sz="2300" dirty="0">
                <a:solidFill>
                  <a:schemeClr val="bg1"/>
                </a:solidFill>
                <a:latin typeface="Myriad Pro Light" panose="020B0403030403020204" pitchFamily="34" charset="0"/>
              </a:rPr>
            </a:br>
            <a:r>
              <a:rPr lang="en-US" sz="2300" dirty="0">
                <a:solidFill>
                  <a:schemeClr val="bg1"/>
                </a:solidFill>
                <a:latin typeface="Myriad Pro Light" panose="020B0403030403020204" pitchFamily="34" charset="0"/>
              </a:rPr>
              <a:t>SOCIAL SCIENCES</a:t>
            </a:r>
          </a:p>
          <a:p>
            <a:pPr marL="571500" indent="-3600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bg1"/>
                </a:solidFill>
                <a:latin typeface="Myriad Pro Light" panose="020B0403030403020204" pitchFamily="34" charset="0"/>
              </a:rPr>
              <a:t>DLA PIPER</a:t>
            </a:r>
          </a:p>
          <a:p>
            <a:pPr marL="571500" indent="-3600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bg1"/>
                </a:solidFill>
                <a:latin typeface="Myriad Pro Light" panose="020B0403030403020204" pitchFamily="34" charset="0"/>
              </a:rPr>
              <a:t>ENERGYAUSTRALIA</a:t>
            </a:r>
          </a:p>
          <a:p>
            <a:pPr marL="571500" indent="-3600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bg1"/>
                </a:solidFill>
                <a:latin typeface="Myriad Pro Light" panose="020B0403030403020204" pitchFamily="34" charset="0"/>
              </a:rPr>
              <a:t>HOLLARD INSURANCE</a:t>
            </a:r>
          </a:p>
          <a:p>
            <a:pPr marL="571500" indent="-3600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bg1"/>
                </a:solidFill>
                <a:latin typeface="Myriad Pro Light" panose="020B0403030403020204" pitchFamily="34" charset="0"/>
              </a:rPr>
              <a:t>HSBC AUSTRALIA</a:t>
            </a:r>
          </a:p>
          <a:p>
            <a:pPr marL="571500" indent="-3600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bg1"/>
                </a:solidFill>
                <a:latin typeface="Myriad Pro Light" panose="020B0403030403020204" pitchFamily="34" charset="0"/>
              </a:rPr>
              <a:t>KPMG AUSTRALIA</a:t>
            </a:r>
          </a:p>
          <a:p>
            <a:pPr marL="571500" indent="-3600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bg1"/>
                </a:solidFill>
                <a:latin typeface="Myriad Pro Light" panose="020B0403030403020204" pitchFamily="34" charset="0"/>
              </a:rPr>
              <a:t>MACQUARIE UNIVERSITY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565F5E7-1747-43B3-9D27-828F797F9D6C}"/>
              </a:ext>
            </a:extLst>
          </p:cNvPr>
          <p:cNvSpPr txBox="1"/>
          <p:nvPr/>
        </p:nvSpPr>
        <p:spPr>
          <a:xfrm>
            <a:off x="7758168" y="1247491"/>
            <a:ext cx="4433832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3600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bg1"/>
                </a:solidFill>
                <a:latin typeface="Myriad Pro Light" panose="020B0403030403020204" pitchFamily="34" charset="0"/>
              </a:rPr>
              <a:t>MONASH UNIVERSITY</a:t>
            </a:r>
          </a:p>
          <a:p>
            <a:pPr marL="571500" indent="-3600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bg1"/>
                </a:solidFill>
                <a:latin typeface="Myriad Pro Light" panose="020B0403030403020204" pitchFamily="34" charset="0"/>
              </a:rPr>
              <a:t>NSW POLICE FORCE</a:t>
            </a:r>
          </a:p>
          <a:p>
            <a:pPr marL="571500" indent="-3600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bg1"/>
                </a:solidFill>
                <a:latin typeface="Myriad Pro Light" panose="020B0403030403020204" pitchFamily="34" charset="0"/>
              </a:rPr>
              <a:t>QANTAS</a:t>
            </a:r>
          </a:p>
          <a:p>
            <a:pPr marL="571500" indent="-3600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bg1"/>
                </a:solidFill>
                <a:latin typeface="Myriad Pro Light" panose="020B0403030403020204" pitchFamily="34" charset="0"/>
              </a:rPr>
              <a:t>SCENTRE GROUP</a:t>
            </a:r>
          </a:p>
          <a:p>
            <a:pPr marL="571500" indent="-3600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bg1"/>
                </a:solidFill>
                <a:latin typeface="Myriad Pro Light" panose="020B0403030403020204" pitchFamily="34" charset="0"/>
              </a:rPr>
              <a:t>UNIVERSITY OF QUEENSLAND</a:t>
            </a:r>
          </a:p>
          <a:p>
            <a:pPr marL="571500" indent="-3600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bg1"/>
                </a:solidFill>
                <a:latin typeface="Myriad Pro Light" panose="020B0403030403020204" pitchFamily="34" charset="0"/>
              </a:rPr>
              <a:t>UNIVERSITY OF SYDNEY</a:t>
            </a:r>
          </a:p>
          <a:p>
            <a:pPr marL="571500" indent="-3600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bg1"/>
                </a:solidFill>
                <a:latin typeface="Myriad Pro Light" panose="020B0403030403020204" pitchFamily="34" charset="0"/>
              </a:rPr>
              <a:t>WESTPAC</a:t>
            </a:r>
            <a:endParaRPr lang="en-AU" sz="2300" dirty="0">
              <a:solidFill>
                <a:schemeClr val="bg1"/>
              </a:solidFill>
              <a:latin typeface="Myriad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90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A0659BA7-0238-4A1C-9634-CF6AC6EC33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DB1B19E-79E6-4D45-BBA8-BAC72725B30B}"/>
              </a:ext>
            </a:extLst>
          </p:cNvPr>
          <p:cNvSpPr txBox="1"/>
          <p:nvPr/>
        </p:nvSpPr>
        <p:spPr>
          <a:xfrm>
            <a:off x="4632623" y="329657"/>
            <a:ext cx="71993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  <a:latin typeface="Myriad Pro Light" panose="020B0403030403020204" pitchFamily="34" charset="0"/>
              </a:rPr>
              <a:t>GOLD EMPLOYERS:</a:t>
            </a:r>
            <a:endParaRPr lang="en-AU" sz="4200" b="1" dirty="0">
              <a:solidFill>
                <a:schemeClr val="bg1"/>
              </a:solidFill>
              <a:latin typeface="Myriad Pro Light" panose="020B0403030403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ACAB400-A8E1-435D-B78E-836A1456D5AD}"/>
              </a:ext>
            </a:extLst>
          </p:cNvPr>
          <p:cNvSpPr txBox="1"/>
          <p:nvPr/>
        </p:nvSpPr>
        <p:spPr>
          <a:xfrm>
            <a:off x="4335156" y="1253235"/>
            <a:ext cx="4090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3600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yriad Pro Light" panose="020B0403030403020204" pitchFamily="34" charset="0"/>
              </a:rPr>
              <a:t>DELOITTE AUSTRALIA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3AD39E5-4622-4918-8CD5-D73DB5B23005}"/>
              </a:ext>
            </a:extLst>
          </p:cNvPr>
          <p:cNvSpPr txBox="1"/>
          <p:nvPr/>
        </p:nvSpPr>
        <p:spPr>
          <a:xfrm>
            <a:off x="4335154" y="2915178"/>
            <a:ext cx="4090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3600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yriad Pro Light" panose="020B0403030403020204" pitchFamily="34" charset="0"/>
              </a:rPr>
              <a:t>WOOLWORTHS GROUP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3931173-0E8D-46BB-AFBB-7AFF3BC1B876}"/>
              </a:ext>
            </a:extLst>
          </p:cNvPr>
          <p:cNvSpPr txBox="1"/>
          <p:nvPr/>
        </p:nvSpPr>
        <p:spPr>
          <a:xfrm>
            <a:off x="4335154" y="4619299"/>
            <a:ext cx="4090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3600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yriad Pro Light" panose="020B0403030403020204" pitchFamily="34" charset="0"/>
              </a:rPr>
              <a:t>CLAYTON UTZ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34E5AC5-0E6B-4CBA-B719-0B2D1712718C}"/>
              </a:ext>
            </a:extLst>
          </p:cNvPr>
          <p:cNvSpPr txBox="1"/>
          <p:nvPr/>
        </p:nvSpPr>
        <p:spPr>
          <a:xfrm>
            <a:off x="8101774" y="1251802"/>
            <a:ext cx="4090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3600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yriad Pro Light" panose="020B0403030403020204" pitchFamily="34" charset="0"/>
              </a:rPr>
              <a:t>QLD DEPT. OF EDUCATION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D6182E3-7D47-480D-A1A5-6AD25244CF91}"/>
              </a:ext>
            </a:extLst>
          </p:cNvPr>
          <p:cNvSpPr txBox="1"/>
          <p:nvPr/>
        </p:nvSpPr>
        <p:spPr>
          <a:xfrm>
            <a:off x="8101775" y="2350678"/>
            <a:ext cx="4090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3600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yriad Pro Light" panose="020B0403030403020204" pitchFamily="34" charset="0"/>
              </a:rPr>
              <a:t>DEPT. OF AGRICULTURE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022F51D-1488-425B-9AC2-85E104FECBF5}"/>
              </a:ext>
            </a:extLst>
          </p:cNvPr>
          <p:cNvSpPr txBox="1"/>
          <p:nvPr/>
        </p:nvSpPr>
        <p:spPr>
          <a:xfrm>
            <a:off x="8101775" y="4048935"/>
            <a:ext cx="4090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3600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yriad Pro Light" panose="020B0403030403020204" pitchFamily="34" charset="0"/>
              </a:rPr>
              <a:t>CSIRO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BE03720-0C62-4B6D-908A-35F6CB0CF91B}"/>
              </a:ext>
            </a:extLst>
          </p:cNvPr>
          <p:cNvSpPr txBox="1"/>
          <p:nvPr/>
        </p:nvSpPr>
        <p:spPr>
          <a:xfrm>
            <a:off x="4335151" y="1813255"/>
            <a:ext cx="4090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3600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yriad Pro Light" panose="020B0403030403020204" pitchFamily="34" charset="0"/>
              </a:rPr>
              <a:t>QBE INSURANCE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2E25755-5655-49CE-BDA5-270060C54C2F}"/>
              </a:ext>
            </a:extLst>
          </p:cNvPr>
          <p:cNvSpPr txBox="1"/>
          <p:nvPr/>
        </p:nvSpPr>
        <p:spPr>
          <a:xfrm>
            <a:off x="4335152" y="3451506"/>
            <a:ext cx="4090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3600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yriad Pro Light" panose="020B0403030403020204" pitchFamily="34" charset="0"/>
              </a:rPr>
              <a:t>RMIT UNIVERSITY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FC86BC2-04C1-4DDC-9383-9A7F63A9075A}"/>
              </a:ext>
            </a:extLst>
          </p:cNvPr>
          <p:cNvSpPr txBox="1"/>
          <p:nvPr/>
        </p:nvSpPr>
        <p:spPr>
          <a:xfrm>
            <a:off x="4335154" y="5197487"/>
            <a:ext cx="4090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3600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yriad Pro Light" panose="020B0403030403020204" pitchFamily="34" charset="0"/>
              </a:rPr>
              <a:t>NAB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92FD12E-4A42-4A02-B79E-EE461F791835}"/>
              </a:ext>
            </a:extLst>
          </p:cNvPr>
          <p:cNvSpPr txBox="1"/>
          <p:nvPr/>
        </p:nvSpPr>
        <p:spPr>
          <a:xfrm>
            <a:off x="8101775" y="2894856"/>
            <a:ext cx="4090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3600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yriad Pro Light" panose="020B0403030403020204" pitchFamily="34" charset="0"/>
              </a:rPr>
              <a:t>J.P. MORGAN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612C927-A442-4FDF-B97E-565BD2A5C49E}"/>
              </a:ext>
            </a:extLst>
          </p:cNvPr>
          <p:cNvSpPr txBox="1"/>
          <p:nvPr/>
        </p:nvSpPr>
        <p:spPr>
          <a:xfrm>
            <a:off x="8101778" y="4641727"/>
            <a:ext cx="4090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3600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yriad Pro Light" panose="020B0403030403020204" pitchFamily="34" charset="0"/>
              </a:rPr>
              <a:t>CAPGEMINI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D53C1B3-85FB-4902-BDBC-AADC8BBE0750}"/>
              </a:ext>
            </a:extLst>
          </p:cNvPr>
          <p:cNvSpPr txBox="1"/>
          <p:nvPr/>
        </p:nvSpPr>
        <p:spPr>
          <a:xfrm>
            <a:off x="8101775" y="3464637"/>
            <a:ext cx="4090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3600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yriad Pro Light" panose="020B0403030403020204" pitchFamily="34" charset="0"/>
              </a:rPr>
              <a:t>UNIVERSITY OF NSW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C0284D5-664C-4632-A03F-8E2BC9DF69C7}"/>
              </a:ext>
            </a:extLst>
          </p:cNvPr>
          <p:cNvSpPr txBox="1"/>
          <p:nvPr/>
        </p:nvSpPr>
        <p:spPr>
          <a:xfrm>
            <a:off x="4335154" y="2358095"/>
            <a:ext cx="4090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3600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yriad Pro Light" panose="020B0403030403020204" pitchFamily="34" charset="0"/>
              </a:rPr>
              <a:t>AGL ENERGY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2A7B7E5-344B-475D-839D-098E1AFA44DB}"/>
              </a:ext>
            </a:extLst>
          </p:cNvPr>
          <p:cNvSpPr txBox="1"/>
          <p:nvPr/>
        </p:nvSpPr>
        <p:spPr>
          <a:xfrm>
            <a:off x="4335151" y="4033769"/>
            <a:ext cx="4090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3600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yriad Pro Light" panose="020B0403030403020204" pitchFamily="34" charset="0"/>
              </a:rPr>
              <a:t>BRISBANE CITY COUNCIL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9FCE27B-C8EC-41E2-8117-BEFDF70D45EE}"/>
              </a:ext>
            </a:extLst>
          </p:cNvPr>
          <p:cNvSpPr txBox="1"/>
          <p:nvPr/>
        </p:nvSpPr>
        <p:spPr>
          <a:xfrm>
            <a:off x="4335154" y="5759807"/>
            <a:ext cx="4090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3600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yriad Pro Light" panose="020B0403030403020204" pitchFamily="34" charset="0"/>
              </a:rPr>
              <a:t>IBM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73923FF-CC63-4338-9849-A7BD078A80ED}"/>
              </a:ext>
            </a:extLst>
          </p:cNvPr>
          <p:cNvSpPr txBox="1"/>
          <p:nvPr/>
        </p:nvSpPr>
        <p:spPr>
          <a:xfrm>
            <a:off x="8101774" y="1793720"/>
            <a:ext cx="4090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3600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yriad Pro Light" panose="020B0403030403020204" pitchFamily="34" charset="0"/>
              </a:rPr>
              <a:t>SBS</a:t>
            </a:r>
          </a:p>
        </p:txBody>
      </p:sp>
    </p:spTree>
    <p:extLst>
      <p:ext uri="{BB962C8B-B14F-4D97-AF65-F5344CB8AC3E}">
        <p14:creationId xmlns:p14="http://schemas.microsoft.com/office/powerpoint/2010/main" val="96450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240</Words>
  <Application>Microsoft Office PowerPoint</Application>
  <PresentationFormat>Widescreen</PresentationFormat>
  <Paragraphs>104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Myriad Pro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Finlay Long</dc:creator>
  <cp:lastModifiedBy>Claire Allen</cp:lastModifiedBy>
  <cp:revision>26</cp:revision>
  <dcterms:created xsi:type="dcterms:W3CDTF">2020-06-01T06:04:55Z</dcterms:created>
  <dcterms:modified xsi:type="dcterms:W3CDTF">2020-06-11T22:28:56Z</dcterms:modified>
</cp:coreProperties>
</file>