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5" r:id="rId2"/>
    <p:sldId id="257" r:id="rId3"/>
    <p:sldId id="258" r:id="rId4"/>
    <p:sldId id="259" r:id="rId5"/>
    <p:sldId id="261" r:id="rId6"/>
    <p:sldId id="266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632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D477EFC-75C2-45FB-A844-2386CAC75E03}" v="6" dt="2021-05-20T00:42:32.695"/>
  </p1510:revLst>
</p1510:revInfo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6" autoAdjust="0"/>
    <p:restoredTop sz="94660"/>
  </p:normalViewPr>
  <p:slideViewPr>
    <p:cSldViewPr snapToGrid="0">
      <p:cViewPr varScale="1">
        <p:scale>
          <a:sx n="84" d="100"/>
          <a:sy n="84" d="100"/>
        </p:scale>
        <p:origin x="63" y="7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laire Allen" userId="f8d85f9c-823d-4be9-9bfe-d73036584540" providerId="ADAL" clId="{AD477EFC-75C2-45FB-A844-2386CAC75E03}"/>
    <pc:docChg chg="undo custSel modSld">
      <pc:chgData name="Claire Allen" userId="f8d85f9c-823d-4be9-9bfe-d73036584540" providerId="ADAL" clId="{AD477EFC-75C2-45FB-A844-2386CAC75E03}" dt="2021-05-20T00:42:50.342" v="47" actId="255"/>
      <pc:docMkLst>
        <pc:docMk/>
      </pc:docMkLst>
      <pc:sldChg chg="addSp delSp modSp mod">
        <pc:chgData name="Claire Allen" userId="f8d85f9c-823d-4be9-9bfe-d73036584540" providerId="ADAL" clId="{AD477EFC-75C2-45FB-A844-2386CAC75E03}" dt="2021-05-20T00:42:50.342" v="47" actId="255"/>
        <pc:sldMkLst>
          <pc:docMk/>
          <pc:sldMk cId="842733640" sldId="259"/>
        </pc:sldMkLst>
        <pc:graphicFrameChg chg="add mod modGraphic">
          <ac:chgData name="Claire Allen" userId="f8d85f9c-823d-4be9-9bfe-d73036584540" providerId="ADAL" clId="{AD477EFC-75C2-45FB-A844-2386CAC75E03}" dt="2021-05-20T00:42:50.342" v="47" actId="255"/>
          <ac:graphicFrameMkLst>
            <pc:docMk/>
            <pc:sldMk cId="842733640" sldId="259"/>
            <ac:graphicFrameMk id="7" creationId="{FD1BFA4F-D6BC-4322-8E66-9D20A7A610CF}"/>
          </ac:graphicFrameMkLst>
        </pc:graphicFrameChg>
        <pc:picChg chg="mod">
          <ac:chgData name="Claire Allen" userId="f8d85f9c-823d-4be9-9bfe-d73036584540" providerId="ADAL" clId="{AD477EFC-75C2-45FB-A844-2386CAC75E03}" dt="2021-05-20T00:39:22.663" v="4" actId="1076"/>
          <ac:picMkLst>
            <pc:docMk/>
            <pc:sldMk cId="842733640" sldId="259"/>
            <ac:picMk id="4" creationId="{8506C5B4-BC7C-4D93-82E6-2D522CC01851}"/>
          </ac:picMkLst>
        </pc:picChg>
        <pc:picChg chg="add del mod">
          <ac:chgData name="Claire Allen" userId="f8d85f9c-823d-4be9-9bfe-d73036584540" providerId="ADAL" clId="{AD477EFC-75C2-45FB-A844-2386CAC75E03}" dt="2021-05-20T00:39:14.265" v="2"/>
          <ac:picMkLst>
            <pc:docMk/>
            <pc:sldMk cId="842733640" sldId="259"/>
            <ac:picMk id="6" creationId="{7E4B0FCA-6CC3-4475-9A33-38CED6737DCD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1888DC-CA88-4559-A01C-388FBEAE2E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7348406-2E35-4E7D-A187-3021FE2B2A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5ABCF3-ED32-4D92-B591-27C918C243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09E72-1051-4C70-86F3-D9A201E365AB}" type="datetimeFigureOut">
              <a:rPr lang="en-AU" smtClean="0"/>
              <a:t>20/05/2021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6F81FE-AED6-498D-B3FE-E42404B714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7AA030-A951-46DD-AA1B-7AE9881CBA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C11A7-D5B5-4BD3-BE94-953F741BE71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42670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B522B9-25BB-43B8-9A72-8782006DA5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AB5A071-DE85-426D-81E0-E588CE104B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18DFD8-970A-4AF1-8090-87A2A0C531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09E72-1051-4C70-86F3-D9A201E365AB}" type="datetimeFigureOut">
              <a:rPr lang="en-AU" smtClean="0"/>
              <a:t>20/05/2021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0BCEA8-F4DC-40F3-BD43-C79269003E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71C69D-5A62-491E-9264-14ACC11E9F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C11A7-D5B5-4BD3-BE94-953F741BE71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109660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061F22B-B882-4513-A66F-3356899C4F9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3CD2CAD-A367-4EB8-81A6-6940D793EE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1EFA25-47C3-4496-BFE6-7CDDCD7089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09E72-1051-4C70-86F3-D9A201E365AB}" type="datetimeFigureOut">
              <a:rPr lang="en-AU" smtClean="0"/>
              <a:t>20/05/2021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8C95D1-48F4-497F-8C85-D74A48971B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20361E-309B-4547-83B7-D42C840B01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C11A7-D5B5-4BD3-BE94-953F741BE71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718674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9D73FC-B3DD-4B05-8DDF-23FD2B5C66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3690B6-8BF3-40AB-8E0A-F1DB5E83B5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4E5DB8-6E31-44E5-8D2D-16070E60BB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09E72-1051-4C70-86F3-D9A201E365AB}" type="datetimeFigureOut">
              <a:rPr lang="en-AU" smtClean="0"/>
              <a:t>20/05/2021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043CD4-D3CA-45D2-AF24-17A4A057F0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310000-C7F0-4C72-969D-7C2BEE09FA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C11A7-D5B5-4BD3-BE94-953F741BE71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558616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3CC8D6-D881-4BF2-9039-498159164E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100386-245B-43AF-981C-26C937987B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A3731B-2DE6-4B8C-B3E6-D698EA80FC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09E72-1051-4C70-86F3-D9A201E365AB}" type="datetimeFigureOut">
              <a:rPr lang="en-AU" smtClean="0"/>
              <a:t>20/05/2021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B85FC7-229C-43D8-86EA-3A0D12B8BB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C490F7-4280-478D-B84B-98BA09E788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C11A7-D5B5-4BD3-BE94-953F741BE71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319714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EA5F9E-34CF-4A56-82CB-5148CF2E88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F56424-66A5-4B74-8506-7428C8E9C49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18DE6C2-071B-4F45-A12A-53738D8B5F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F15E64B-F1D5-4BCE-BB3C-737BF2F47B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09E72-1051-4C70-86F3-D9A201E365AB}" type="datetimeFigureOut">
              <a:rPr lang="en-AU" smtClean="0"/>
              <a:t>20/05/2021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AC684D-6398-4154-9E32-035EA10FDC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97AFFA-A31B-4D9A-B7B2-4AB821EF65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C11A7-D5B5-4BD3-BE94-953F741BE71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639803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52277E-C196-46C7-A982-20EE4DA1AB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AB2488-21ED-40B8-A29D-17DC640DC6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0A8F030-7075-4383-8AE4-9CD6EBA4F7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E93B73D-7AAA-44D5-A204-6AD6419E09E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5FA0586-1808-4C43-A3F9-056C6A7FF30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026C068-9BB3-483C-82C3-10D8BFB7FE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09E72-1051-4C70-86F3-D9A201E365AB}" type="datetimeFigureOut">
              <a:rPr lang="en-AU" smtClean="0"/>
              <a:t>20/05/2021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3D343D6-1685-4AA6-9C77-E5F309804B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39E9612-7201-4FBE-B1F1-FBF4EBE7FB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C11A7-D5B5-4BD3-BE94-953F741BE71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231517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EC68DF-CD30-4004-9C1F-9AF3EA0A7C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205C31B-C594-4AE8-AF83-3DF4611CC2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09E72-1051-4C70-86F3-D9A201E365AB}" type="datetimeFigureOut">
              <a:rPr lang="en-AU" smtClean="0"/>
              <a:t>20/05/2021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2BC9972-0B26-42AE-BC14-55DC2A6150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C366492-0345-4436-86FC-D696BCB4E4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C11A7-D5B5-4BD3-BE94-953F741BE71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76706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7F3260E-D3AA-421C-88C7-4705EFD11D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09E72-1051-4C70-86F3-D9A201E365AB}" type="datetimeFigureOut">
              <a:rPr lang="en-AU" smtClean="0"/>
              <a:t>20/05/2021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C9C48A9-BEE6-4692-9B5C-6282D98434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465BE6B-2859-4B87-8351-579E21179D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C11A7-D5B5-4BD3-BE94-953F741BE71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18862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D37880-1051-4441-9636-3D2ABDA436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71978A-9A59-4A91-A8C9-19169DFBCA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4189E58-8DE9-4B3C-97EB-383CB81A90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603CD7-9E54-4C45-B635-90100EED56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09E72-1051-4C70-86F3-D9A201E365AB}" type="datetimeFigureOut">
              <a:rPr lang="en-AU" smtClean="0"/>
              <a:t>20/05/2021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45FC77-A586-4B76-92E0-BCB17AEDBC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70CA55-61AB-4D61-B6FC-B3DDADF239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C11A7-D5B5-4BD3-BE94-953F741BE71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235580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9A742F-22F6-48FE-BFD6-B882100668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1F16203-5000-44C8-BC3D-83957C97BEA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F7747B6-4CEC-4954-9B76-4E1A0FF97E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CD51D9F-B71C-4764-B3EA-26AAEDB0EF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09E72-1051-4C70-86F3-D9A201E365AB}" type="datetimeFigureOut">
              <a:rPr lang="en-AU" smtClean="0"/>
              <a:t>20/05/2021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7270310-B28D-4119-A72D-5F9B6EF1FF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EC8B806-24D8-48DF-A85E-A237AA73CE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C11A7-D5B5-4BD3-BE94-953F741BE71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33053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4D2E1A2-88FA-4DF5-8576-21885262A6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4F409E-AA6E-40C9-AD15-951AE13C35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C7616E-C247-4F36-8CF7-2433BC200C7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109E72-1051-4C70-86F3-D9A201E365AB}" type="datetimeFigureOut">
              <a:rPr lang="en-AU" smtClean="0"/>
              <a:t>20/05/2021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7CC202-C909-4655-9C3B-8C304052440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A2769C-AF3D-4BEF-82DF-2A9E995C03C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9C11A7-D5B5-4BD3-BE94-953F741BE71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087724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4026"/>
          </a:xfrm>
        </p:spPr>
      </p:pic>
      <p:pic>
        <p:nvPicPr>
          <p:cNvPr id="5" name="Picture 4" descr="Background pattern&#10;&#10;Description automatically generated">
            <a:extLst>
              <a:ext uri="{FF2B5EF4-FFF2-40B4-BE49-F238E27FC236}">
                <a16:creationId xmlns:a16="http://schemas.microsoft.com/office/drawing/2014/main" id="{A504FFFA-FFEA-4356-8689-A539278F4D8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015"/>
            <a:ext cx="12192000" cy="6860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68853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1A9E9D-EB50-4AFD-88E4-3FFDE82F13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>
                <a:solidFill>
                  <a:srgbClr val="F26322"/>
                </a:solidFill>
              </a:rPr>
              <a:t>HWEI Benchmark: Mental Health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2DFA393-FD76-4A3F-9536-B9D186E7BA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16000" y="1275489"/>
            <a:ext cx="9360000" cy="4307021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7095DD8C-5874-460D-B04B-0E65A20B56F9}"/>
              </a:ext>
            </a:extLst>
          </p:cNvPr>
          <p:cNvSpPr txBox="1"/>
          <p:nvPr/>
        </p:nvSpPr>
        <p:spPr>
          <a:xfrm>
            <a:off x="9801857" y="365125"/>
            <a:ext cx="239014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Top 3 Organisations: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Medibank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NADA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Uniting VIC/TAS</a:t>
            </a:r>
          </a:p>
        </p:txBody>
      </p:sp>
    </p:spTree>
    <p:extLst>
      <p:ext uri="{BB962C8B-B14F-4D97-AF65-F5344CB8AC3E}">
        <p14:creationId xmlns:p14="http://schemas.microsoft.com/office/powerpoint/2010/main" val="14521722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51F5C2-3458-4841-AF47-72793F8FE1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rgbClr val="F26322"/>
                </a:solidFill>
              </a:rPr>
              <a:t>What is the HWEI?</a:t>
            </a:r>
            <a:endParaRPr lang="en-AU" b="1" dirty="0">
              <a:solidFill>
                <a:srgbClr val="F26322"/>
              </a:solidFill>
            </a:endParaRPr>
          </a:p>
        </p:txBody>
      </p:sp>
      <p:sp>
        <p:nvSpPr>
          <p:cNvPr id="4" name="Content Placeholder 4">
            <a:extLst>
              <a:ext uri="{FF2B5EF4-FFF2-40B4-BE49-F238E27FC236}">
                <a16:creationId xmlns:a16="http://schemas.microsoft.com/office/drawing/2014/main" id="{08F8012F-B52D-4CD5-A263-636E1BE6CA03}"/>
              </a:ext>
            </a:extLst>
          </p:cNvPr>
          <p:cNvSpPr txBox="1">
            <a:spLocks/>
          </p:cNvSpPr>
          <p:nvPr/>
        </p:nvSpPr>
        <p:spPr>
          <a:xfrm>
            <a:off x="596741" y="1205379"/>
            <a:ext cx="11206932" cy="46297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AU" sz="1800" dirty="0">
              <a:solidFill>
                <a:schemeClr val="bg1"/>
              </a:solidFill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AU" sz="2000" dirty="0"/>
              <a:t>National benchmarking instrument for LGBTQ inclusive service provision in Australia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AU" sz="2000" dirty="0"/>
              <a:t>Evidence-based instrument that assesses each submission against a comprehensive rubric, enabling the determination of current, shifting and leading practice annually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000" dirty="0"/>
              <a:t>Provide clear guidelines in getting started with or progressing work in LGBTQ inclusive service provision for both staff (within their agencies) and service users, regardless of how they identify</a:t>
            </a:r>
            <a:endParaRPr lang="en-AU" sz="2000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AU" sz="2000" dirty="0"/>
              <a:t>Tool for service providers to measure progress on internal initiatives validated by external, independent and confidential assessment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AU" sz="2000" dirty="0"/>
              <a:t>Tool for service providers to benchmark work against industry, sector and other service providers within the same tier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AU" sz="2000" dirty="0"/>
              <a:t>Valuable input into strategy and planning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AU" sz="2000" dirty="0"/>
              <a:t>Developed and assessed by Australia’s not-for-profit organisational support program for LGBTQ-inclusion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AU" sz="1800" dirty="0"/>
          </a:p>
        </p:txBody>
      </p:sp>
    </p:spTree>
    <p:extLst>
      <p:ext uri="{BB962C8B-B14F-4D97-AF65-F5344CB8AC3E}">
        <p14:creationId xmlns:p14="http://schemas.microsoft.com/office/powerpoint/2010/main" val="31245741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51F5C2-3458-4841-AF47-72793F8FE1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>
                <a:solidFill>
                  <a:srgbClr val="F26322"/>
                </a:solidFill>
              </a:rPr>
              <a:t>2021 HWEI: 100 point index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F7430C93-01F1-4044-923F-2FACF50453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6348391"/>
              </p:ext>
            </p:extLst>
          </p:nvPr>
        </p:nvGraphicFramePr>
        <p:xfrm>
          <a:off x="330590" y="1549220"/>
          <a:ext cx="11641015" cy="4180862"/>
        </p:xfrm>
        <a:graphic>
          <a:graphicData uri="http://schemas.openxmlformats.org/drawingml/2006/table">
            <a:tbl>
              <a:tblPr firstRow="1" firstCol="1" bandRow="1">
                <a:tableStyleId>{0E3FDE45-AF77-4B5C-9715-49D594BDF05E}</a:tableStyleId>
              </a:tblPr>
              <a:tblGrid>
                <a:gridCol w="40412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24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9072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3813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AU" sz="1300" dirty="0">
                          <a:effectLst/>
                        </a:rPr>
                        <a:t>Section 1: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300" dirty="0">
                          <a:effectLst/>
                        </a:rPr>
                        <a:t>Strategy Development, Service Planning &amp; Provision</a:t>
                      </a:r>
                      <a:endParaRPr lang="en-AU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AU" sz="1300" b="0" dirty="0">
                          <a:effectLst/>
                        </a:rPr>
                        <a:t>18 Pts</a:t>
                      </a:r>
                      <a:endParaRPr lang="en-AU" sz="13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AU" sz="1300" b="0" dirty="0">
                          <a:effectLst/>
                        </a:rPr>
                        <a:t>Includes LGBTQ strategy and implementation in services; any additional work in this area</a:t>
                      </a:r>
                      <a:endParaRPr lang="en-AU" sz="13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302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AU" sz="1300" dirty="0">
                          <a:effectLst/>
                        </a:rPr>
                        <a:t>Section 2: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300" dirty="0">
                          <a:effectLst/>
                        </a:rPr>
                        <a:t>LGBTQ Cultural Safety</a:t>
                      </a:r>
                      <a:endParaRPr lang="en-AU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AU" sz="1300" dirty="0">
                          <a:effectLst/>
                        </a:rPr>
                        <a:t>10 </a:t>
                      </a:r>
                      <a:r>
                        <a:rPr lang="en-AU" sz="1300" b="0" dirty="0">
                          <a:effectLst/>
                        </a:rPr>
                        <a:t>Pts</a:t>
                      </a:r>
                      <a:endParaRPr lang="en-AU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AU" sz="1300" dirty="0">
                          <a:effectLst/>
                        </a:rPr>
                        <a:t>Includes police</a:t>
                      </a:r>
                      <a:r>
                        <a:rPr lang="en-AU" sz="1300" baseline="0" dirty="0">
                          <a:effectLst/>
                        </a:rPr>
                        <a:t> and practice outlines to monitor cultural safety and staff compliance</a:t>
                      </a:r>
                      <a:endParaRPr lang="en-AU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945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AU" sz="1300" dirty="0">
                          <a:effectLst/>
                        </a:rPr>
                        <a:t>Section 3: 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300" dirty="0">
                          <a:effectLst/>
                        </a:rPr>
                        <a:t>Visibility of LGBTQ Inclusion</a:t>
                      </a:r>
                      <a:endParaRPr lang="en-AU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AU" sz="1300" dirty="0">
                          <a:effectLst/>
                        </a:rPr>
                        <a:t>10 </a:t>
                      </a:r>
                      <a:r>
                        <a:rPr lang="en-AU" sz="1300" b="0" dirty="0">
                          <a:effectLst/>
                        </a:rPr>
                        <a:t>Pts</a:t>
                      </a:r>
                      <a:endParaRPr lang="en-AU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AU" sz="1300" dirty="0">
                          <a:effectLst/>
                        </a:rPr>
                        <a:t>Includes LGBTQ visibility and inclusion across promotional materials</a:t>
                      </a:r>
                      <a:endParaRPr lang="en-AU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5730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AU" sz="1300" dirty="0">
                          <a:effectLst/>
                        </a:rPr>
                        <a:t>Section 4: 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300" dirty="0">
                          <a:effectLst/>
                        </a:rPr>
                        <a:t>Initial Engagement &amp; Assessment</a:t>
                      </a:r>
                      <a:endParaRPr lang="en-AU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AU" sz="1300" dirty="0">
                          <a:effectLst/>
                        </a:rPr>
                        <a:t>12 </a:t>
                      </a:r>
                      <a:r>
                        <a:rPr lang="en-AU" sz="1300" b="0" dirty="0">
                          <a:effectLst/>
                        </a:rPr>
                        <a:t>Pts</a:t>
                      </a:r>
                      <a:r>
                        <a:rPr lang="en-AU" sz="1300" dirty="0">
                          <a:effectLst/>
                        </a:rPr>
                        <a:t> </a:t>
                      </a:r>
                      <a:endParaRPr lang="en-AU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AU" sz="1300" dirty="0">
                          <a:effectLst/>
                        </a:rPr>
                        <a:t>Includes LGBTQ</a:t>
                      </a:r>
                      <a:r>
                        <a:rPr lang="en-AU" sz="1300" baseline="0" dirty="0">
                          <a:effectLst/>
                        </a:rPr>
                        <a:t> inclusive language on required forms for services users and their support/families</a:t>
                      </a:r>
                      <a:endParaRPr lang="en-AU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813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AU" sz="1300" dirty="0">
                          <a:effectLst/>
                        </a:rPr>
                        <a:t>Section 5: 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300" dirty="0">
                          <a:effectLst/>
                        </a:rPr>
                        <a:t>LGBTQ Inclusivity and Disclosure Training/Resources</a:t>
                      </a:r>
                      <a:endParaRPr lang="en-AU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50000"/>
                        </a:lnSpc>
                        <a:spcAft>
                          <a:spcPts val="0"/>
                        </a:spcAft>
                      </a:pPr>
                      <a:r>
                        <a:rPr lang="en-AU" sz="1300" dirty="0">
                          <a:effectLst/>
                        </a:rPr>
                        <a:t>22 </a:t>
                      </a:r>
                      <a:r>
                        <a:rPr lang="en-AU" sz="1300" b="0" dirty="0">
                          <a:effectLst/>
                        </a:rPr>
                        <a:t>Pts</a:t>
                      </a:r>
                      <a:endParaRPr lang="en-AU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AU" sz="1300" dirty="0">
                          <a:effectLst/>
                        </a:rPr>
                        <a:t>Includes general development opportunities;</a:t>
                      </a:r>
                      <a:r>
                        <a:rPr lang="en-AU" sz="1300" baseline="0" dirty="0">
                          <a:effectLst/>
                        </a:rPr>
                        <a:t> </a:t>
                      </a:r>
                      <a:r>
                        <a:rPr lang="en-AU" sz="1300" dirty="0">
                          <a:effectLst/>
                        </a:rPr>
                        <a:t>training programs delivered on LGBTQ inclusion</a:t>
                      </a:r>
                      <a:endParaRPr lang="en-AU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4569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AU" sz="1300" dirty="0">
                          <a:effectLst/>
                        </a:rPr>
                        <a:t>Section 6: 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300" dirty="0">
                          <a:effectLst/>
                        </a:rPr>
                        <a:t>Referrals and Stakeholder Management</a:t>
                      </a:r>
                      <a:endParaRPr lang="en-AU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300000"/>
                        </a:lnSpc>
                        <a:spcAft>
                          <a:spcPts val="0"/>
                        </a:spcAft>
                      </a:pPr>
                      <a:r>
                        <a:rPr lang="en-AU" sz="1300" dirty="0">
                          <a:effectLst/>
                        </a:rPr>
                        <a:t>8 </a:t>
                      </a:r>
                      <a:r>
                        <a:rPr lang="en-AU" sz="1300" b="0" dirty="0">
                          <a:effectLst/>
                        </a:rPr>
                        <a:t>Pt</a:t>
                      </a:r>
                      <a:r>
                        <a:rPr lang="en-AU" sz="1300" dirty="0">
                          <a:effectLst/>
                        </a:rPr>
                        <a:t>s</a:t>
                      </a:r>
                      <a:endParaRPr lang="en-AU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AU" sz="1300" dirty="0">
                          <a:effectLst/>
                        </a:rPr>
                        <a:t>Include</a:t>
                      </a:r>
                      <a:r>
                        <a:rPr lang="en-AU" sz="1300" baseline="0" dirty="0">
                          <a:effectLst/>
                        </a:rPr>
                        <a:t> referrals to other inclusive providers and engagement with other professionals</a:t>
                      </a:r>
                      <a:endParaRPr lang="en-AU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0235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AU" sz="1300" dirty="0">
                          <a:effectLst/>
                        </a:rPr>
                        <a:t>Section 7: 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300" dirty="0">
                          <a:effectLst/>
                        </a:rPr>
                        <a:t>LGBTQ Community Engagement</a:t>
                      </a:r>
                      <a:endParaRPr lang="en-AU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50000"/>
                        </a:lnSpc>
                        <a:spcAft>
                          <a:spcPts val="0"/>
                        </a:spcAft>
                      </a:pPr>
                      <a:r>
                        <a:rPr lang="en-AU" sz="1300" dirty="0">
                          <a:effectLst/>
                        </a:rPr>
                        <a:t>12 </a:t>
                      </a:r>
                      <a:r>
                        <a:rPr lang="en-AU" sz="1300" b="0" dirty="0">
                          <a:effectLst/>
                        </a:rPr>
                        <a:t>Pts</a:t>
                      </a:r>
                      <a:endParaRPr lang="en-AU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AU" sz="1300" dirty="0">
                          <a:effectLst/>
                        </a:rPr>
                        <a:t>Includes external advocacy</a:t>
                      </a:r>
                      <a:r>
                        <a:rPr lang="en-AU" sz="1300" baseline="0" dirty="0">
                          <a:effectLst/>
                        </a:rPr>
                        <a:t> and communication; consumer feedback</a:t>
                      </a:r>
                      <a:endParaRPr lang="en-AU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9701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AU" sz="1300" dirty="0">
                          <a:effectLst/>
                        </a:rPr>
                        <a:t>Section 8: 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300" dirty="0">
                          <a:effectLst/>
                        </a:rPr>
                        <a:t>Additional Work</a:t>
                      </a:r>
                      <a:endParaRPr lang="en-AU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50000"/>
                        </a:lnSpc>
                        <a:spcAft>
                          <a:spcPts val="0"/>
                        </a:spcAft>
                      </a:pPr>
                      <a:r>
                        <a:rPr lang="en-AU" sz="1300" dirty="0">
                          <a:effectLst/>
                        </a:rPr>
                        <a:t>8 </a:t>
                      </a:r>
                      <a:r>
                        <a:rPr lang="en-AU" sz="1300" b="0" dirty="0">
                          <a:effectLst/>
                        </a:rPr>
                        <a:t>Pts</a:t>
                      </a:r>
                      <a:endParaRPr lang="en-AU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AU" sz="1300" dirty="0">
                          <a:effectLst/>
                        </a:rPr>
                        <a:t>Includes any additional work in LGBTQ inclusive work not claimed in other sections</a:t>
                      </a:r>
                      <a:endParaRPr lang="en-AU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11094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753CFB-5042-453C-ABD1-7217E00E66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26322"/>
                </a:solidFill>
              </a:rPr>
              <a:t>HWEI Benchmark: All Submissions</a:t>
            </a:r>
            <a:endParaRPr lang="en-AU" b="1" dirty="0">
              <a:solidFill>
                <a:srgbClr val="F26322"/>
              </a:solidFill>
            </a:endParaRP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8506C5B4-BC7C-4D93-82E6-2D522CC0185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275489"/>
            <a:ext cx="9360000" cy="4307021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5327288C-6DE1-487B-9B81-4B051F2DCF61}"/>
              </a:ext>
            </a:extLst>
          </p:cNvPr>
          <p:cNvSpPr txBox="1"/>
          <p:nvPr/>
        </p:nvSpPr>
        <p:spPr>
          <a:xfrm>
            <a:off x="9717451" y="404809"/>
            <a:ext cx="239014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Top </a:t>
            </a:r>
            <a:r>
              <a:rPr lang="en-US" sz="1200" dirty="0" err="1"/>
              <a:t>Organisations</a:t>
            </a:r>
            <a:r>
              <a:rPr lang="en-US" sz="1200" dirty="0"/>
              <a:t>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Advance Diversity Services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Medibank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NADA</a:t>
            </a: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FD1BFA4F-D6BC-4322-8E66-9D20A7A610C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0732350"/>
              </p:ext>
            </p:extLst>
          </p:nvPr>
        </p:nvGraphicFramePr>
        <p:xfrm>
          <a:off x="10285580" y="1474271"/>
          <a:ext cx="1371283" cy="184117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71283">
                  <a:extLst>
                    <a:ext uri="{9D8B030D-6E8A-4147-A177-3AD203B41FA5}">
                      <a16:colId xmlns:a16="http://schemas.microsoft.com/office/drawing/2014/main" val="1515866955"/>
                    </a:ext>
                  </a:extLst>
                </a:gridCol>
              </a:tblGrid>
              <a:tr h="228190">
                <a:tc>
                  <a:txBody>
                    <a:bodyPr/>
                    <a:lstStyle/>
                    <a:p>
                      <a:pPr algn="ctr"/>
                      <a:r>
                        <a:rPr lang="en-GB" sz="1000" b="1" kern="1200" dirty="0">
                          <a:solidFill>
                            <a:schemeClr val="bg1"/>
                          </a:solidFill>
                        </a:rPr>
                        <a:t>OUR SCORE </a:t>
                      </a:r>
                      <a:endParaRPr lang="en-AU" sz="1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9597"/>
                  </a:ext>
                </a:extLst>
              </a:tr>
              <a:tr h="228190">
                <a:tc>
                  <a:txBody>
                    <a:bodyPr/>
                    <a:lstStyle/>
                    <a:p>
                      <a:endParaRPr lang="en-AU" sz="8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5130204"/>
                  </a:ext>
                </a:extLst>
              </a:tr>
              <a:tr h="228190">
                <a:tc>
                  <a:txBody>
                    <a:bodyPr/>
                    <a:lstStyle/>
                    <a:p>
                      <a:endParaRPr lang="en-AU" sz="8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783844"/>
                  </a:ext>
                </a:extLst>
              </a:tr>
              <a:tr h="228190">
                <a:tc>
                  <a:txBody>
                    <a:bodyPr/>
                    <a:lstStyle/>
                    <a:p>
                      <a:endParaRPr lang="en-AU" sz="8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4436626"/>
                  </a:ext>
                </a:extLst>
              </a:tr>
              <a:tr h="228190">
                <a:tc>
                  <a:txBody>
                    <a:bodyPr/>
                    <a:lstStyle/>
                    <a:p>
                      <a:endParaRPr lang="en-AU" sz="8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8074578"/>
                  </a:ext>
                </a:extLst>
              </a:tr>
              <a:tr h="228190">
                <a:tc>
                  <a:txBody>
                    <a:bodyPr/>
                    <a:lstStyle/>
                    <a:p>
                      <a:endParaRPr lang="en-AU" sz="8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3386844"/>
                  </a:ext>
                </a:extLst>
              </a:tr>
              <a:tr h="228190">
                <a:tc>
                  <a:txBody>
                    <a:bodyPr/>
                    <a:lstStyle/>
                    <a:p>
                      <a:endParaRPr lang="en-AU" sz="8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3360991"/>
                  </a:ext>
                </a:extLst>
              </a:tr>
              <a:tr h="228190">
                <a:tc>
                  <a:txBody>
                    <a:bodyPr/>
                    <a:lstStyle/>
                    <a:p>
                      <a:endParaRPr lang="en-AU" sz="8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79062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27336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DECF28-FBE4-4FC8-9D9D-653604B672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>
                <a:solidFill>
                  <a:srgbClr val="F26322"/>
                </a:solidFill>
              </a:rPr>
              <a:t>HWEI Benchmark: NFP/Charity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67E31A4-3140-4F85-A04F-21307287721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16000" y="1275489"/>
            <a:ext cx="9360000" cy="4307021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19765EE4-DD96-4748-8925-33259BBC9018}"/>
              </a:ext>
            </a:extLst>
          </p:cNvPr>
          <p:cNvSpPr txBox="1"/>
          <p:nvPr/>
        </p:nvSpPr>
        <p:spPr>
          <a:xfrm>
            <a:off x="9725296" y="404809"/>
            <a:ext cx="239014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Top 3 Organisations: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Advance Diversity Services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NADA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Uniting VIC/TAS</a:t>
            </a:r>
          </a:p>
        </p:txBody>
      </p:sp>
    </p:spTree>
    <p:extLst>
      <p:ext uri="{BB962C8B-B14F-4D97-AF65-F5344CB8AC3E}">
        <p14:creationId xmlns:p14="http://schemas.microsoft.com/office/powerpoint/2010/main" val="14298608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E63B34-6618-4C67-96C4-B7D960E400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>
                <a:solidFill>
                  <a:srgbClr val="F26322"/>
                </a:solidFill>
              </a:rPr>
              <a:t>HWEI Benchmark: Private organisation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AE0FBA8-CB84-40A5-97B8-2C26CACE5D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16000" y="1275489"/>
            <a:ext cx="9360000" cy="4307021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4FD26ED1-3BA7-4A6C-AA18-EF77656825AE}"/>
              </a:ext>
            </a:extLst>
          </p:cNvPr>
          <p:cNvSpPr txBox="1"/>
          <p:nvPr/>
        </p:nvSpPr>
        <p:spPr>
          <a:xfrm>
            <a:off x="9679915" y="312476"/>
            <a:ext cx="256601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Top 3 Organisations: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Medibank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NurseWatch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1 organisation not for publication</a:t>
            </a:r>
          </a:p>
        </p:txBody>
      </p:sp>
    </p:spTree>
    <p:extLst>
      <p:ext uri="{BB962C8B-B14F-4D97-AF65-F5344CB8AC3E}">
        <p14:creationId xmlns:p14="http://schemas.microsoft.com/office/powerpoint/2010/main" val="37754948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D0E199-1882-469C-B41E-1339B66D90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>
                <a:solidFill>
                  <a:srgbClr val="F26322"/>
                </a:solidFill>
              </a:rPr>
              <a:t>HWEI Benchmark: Regional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70557EB-43EB-4E6E-897B-BBC98B9370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16000" y="1275489"/>
            <a:ext cx="9360000" cy="4307021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A0633009-8BA2-4B62-8B98-11F8B5E9B862}"/>
              </a:ext>
            </a:extLst>
          </p:cNvPr>
          <p:cNvSpPr txBox="1"/>
          <p:nvPr/>
        </p:nvSpPr>
        <p:spPr>
          <a:xfrm>
            <a:off x="9664336" y="381575"/>
            <a:ext cx="25276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Top 2 Organisations: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ADSSI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1 organisation not for publication</a:t>
            </a:r>
          </a:p>
        </p:txBody>
      </p:sp>
    </p:spTree>
    <p:extLst>
      <p:ext uri="{BB962C8B-B14F-4D97-AF65-F5344CB8AC3E}">
        <p14:creationId xmlns:p14="http://schemas.microsoft.com/office/powerpoint/2010/main" val="10000909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3F58DB-E1B2-4B57-9BEA-3A85B38898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>
                <a:solidFill>
                  <a:srgbClr val="F26322"/>
                </a:solidFill>
              </a:rPr>
              <a:t>HWEI Benchmark: Aged Care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BA41BE6-F754-4362-80F9-C1EB690624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16000" y="1275489"/>
            <a:ext cx="9360000" cy="4307021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C50C9A5B-0B79-43CA-977E-DACC081DDF7A}"/>
              </a:ext>
            </a:extLst>
          </p:cNvPr>
          <p:cNvSpPr txBox="1"/>
          <p:nvPr/>
        </p:nvSpPr>
        <p:spPr>
          <a:xfrm>
            <a:off x="9739364" y="365125"/>
            <a:ext cx="239014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Top 3 Organisations: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Medibank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NurseWatch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Uniting VIC/TAS</a:t>
            </a:r>
          </a:p>
        </p:txBody>
      </p:sp>
    </p:spTree>
    <p:extLst>
      <p:ext uri="{BB962C8B-B14F-4D97-AF65-F5344CB8AC3E}">
        <p14:creationId xmlns:p14="http://schemas.microsoft.com/office/powerpoint/2010/main" val="12133378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0FA0A2-9D74-4F29-BE41-4E3B53CB46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>
                <a:solidFill>
                  <a:srgbClr val="F26322"/>
                </a:solidFill>
              </a:rPr>
              <a:t>HWEI Benchmark: Alcohol &amp; Other Drugs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3A7A60C-CDB0-4E6E-873D-6335561DA46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16000" y="1275489"/>
            <a:ext cx="9360000" cy="4307021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5C1482C5-080B-4379-9186-ECD5ADC650D3}"/>
              </a:ext>
            </a:extLst>
          </p:cNvPr>
          <p:cNvSpPr txBox="1"/>
          <p:nvPr/>
        </p:nvSpPr>
        <p:spPr>
          <a:xfrm>
            <a:off x="10091056" y="404809"/>
            <a:ext cx="239014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Top 3 Organisations: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Medibank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NADA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Uniting VIC/TAS</a:t>
            </a:r>
          </a:p>
        </p:txBody>
      </p:sp>
    </p:spTree>
    <p:extLst>
      <p:ext uri="{BB962C8B-B14F-4D97-AF65-F5344CB8AC3E}">
        <p14:creationId xmlns:p14="http://schemas.microsoft.com/office/powerpoint/2010/main" val="39432402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PIHW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F26322"/>
      </a:accent1>
      <a:accent2>
        <a:srgbClr val="FCAF17"/>
      </a:accent2>
      <a:accent3>
        <a:srgbClr val="A5A5A5"/>
      </a:accent3>
      <a:accent4>
        <a:srgbClr val="FDCF73"/>
      </a:accent4>
      <a:accent5>
        <a:srgbClr val="F9C0A6"/>
      </a:accent5>
      <a:accent6>
        <a:srgbClr val="FEEFD0"/>
      </a:accent6>
      <a:hlink>
        <a:srgbClr val="F26322"/>
      </a:hlink>
      <a:folHlink>
        <a:srgbClr val="F2632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405</Words>
  <Application>Microsoft Office PowerPoint</Application>
  <PresentationFormat>Widescreen</PresentationFormat>
  <Paragraphs>77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PowerPoint Presentation</vt:lpstr>
      <vt:lpstr>What is the HWEI?</vt:lpstr>
      <vt:lpstr>2021 HWEI: 100 point index</vt:lpstr>
      <vt:lpstr>HWEI Benchmark: All Submissions</vt:lpstr>
      <vt:lpstr>HWEI Benchmark: NFP/Charity</vt:lpstr>
      <vt:lpstr>HWEI Benchmark: Private organisation</vt:lpstr>
      <vt:lpstr>HWEI Benchmark: Regional</vt:lpstr>
      <vt:lpstr>HWEI Benchmark: Aged Care</vt:lpstr>
      <vt:lpstr>HWEI Benchmark: Alcohol &amp; Other Drugs</vt:lpstr>
      <vt:lpstr>HWEI Benchmark: Mental Health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2021 Data from the HWEI survey</dc:title>
  <dc:creator>Claire Allen</dc:creator>
  <cp:lastModifiedBy>Claire Allen</cp:lastModifiedBy>
  <cp:revision>4</cp:revision>
  <dcterms:created xsi:type="dcterms:W3CDTF">2021-05-19T23:59:07Z</dcterms:created>
  <dcterms:modified xsi:type="dcterms:W3CDTF">2021-05-20T00:42:59Z</dcterms:modified>
</cp:coreProperties>
</file>