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75" r:id="rId2"/>
    <p:sldId id="258" r:id="rId3"/>
    <p:sldId id="259" r:id="rId4"/>
    <p:sldId id="262" r:id="rId5"/>
    <p:sldId id="273" r:id="rId6"/>
    <p:sldId id="269" r:id="rId7"/>
    <p:sldId id="276" r:id="rId8"/>
    <p:sldId id="271" r:id="rId9"/>
    <p:sldId id="278" r:id="rId10"/>
    <p:sldId id="277" r:id="rId11"/>
    <p:sldId id="279" r:id="rId12"/>
    <p:sldId id="280" r:id="rId13"/>
    <p:sldId id="27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90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C98B33-C29C-429A-8C80-B4A6DB35790B}" type="datetimeFigureOut">
              <a:rPr lang="en-AU" smtClean="0"/>
              <a:t>8/06/2021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FA27E-DF3B-4D01-BA2C-DD016A502D1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9291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CDCE9-23DD-4911-91DE-1CA957F8D8B9}" type="datetimeFigureOut">
              <a:rPr lang="en-AU" smtClean="0"/>
              <a:t>8/06/2021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A1272E5-9797-416D-A59B-CF3E1B259209}" type="slidenum">
              <a:rPr lang="en-AU" smtClean="0"/>
              <a:t>‹#›</a:t>
            </a:fld>
            <a:endParaRPr lang="en-AU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16"/>
            <a:ext cx="12192000" cy="6860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900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CDCE9-23DD-4911-91DE-1CA957F8D8B9}" type="datetimeFigureOut">
              <a:rPr lang="en-AU" smtClean="0"/>
              <a:t>8/06/2021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A1272E5-9797-416D-A59B-CF3E1B2592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3327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CDCE9-23DD-4911-91DE-1CA957F8D8B9}" type="datetimeFigureOut">
              <a:rPr lang="en-AU" smtClean="0"/>
              <a:t>8/06/2021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A1272E5-9797-416D-A59B-CF3E1B2592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8172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CDCE9-23DD-4911-91DE-1CA957F8D8B9}" type="datetimeFigureOut">
              <a:rPr lang="en-AU" smtClean="0"/>
              <a:t>8/06/2021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A1272E5-9797-416D-A59B-CF3E1B259209}" type="slidenum">
              <a:rPr lang="en-AU" smtClean="0"/>
              <a:t>‹#›</a:t>
            </a:fld>
            <a:endParaRPr lang="en-A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7909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CDCE9-23DD-4911-91DE-1CA957F8D8B9}" type="datetimeFigureOut">
              <a:rPr lang="en-AU" smtClean="0"/>
              <a:t>8/06/2021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A1272E5-9797-416D-A59B-CF3E1B2592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65801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CDCE9-23DD-4911-91DE-1CA957F8D8B9}" type="datetimeFigureOut">
              <a:rPr lang="en-AU" smtClean="0"/>
              <a:t>8/06/2021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72E5-9797-416D-A59B-CF3E1B2592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7483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CDCE9-23DD-4911-91DE-1CA957F8D8B9}" type="datetimeFigureOut">
              <a:rPr lang="en-AU" smtClean="0"/>
              <a:t>8/06/2021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72E5-9797-416D-A59B-CF3E1B2592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47285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CDCE9-23DD-4911-91DE-1CA957F8D8B9}" type="datetimeFigureOut">
              <a:rPr lang="en-AU" smtClean="0"/>
              <a:t>8/06/2021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72E5-9797-416D-A59B-CF3E1B2592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50298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570CDCE9-23DD-4911-91DE-1CA957F8D8B9}" type="datetimeFigureOut">
              <a:rPr lang="en-AU" smtClean="0"/>
              <a:t>8/06/2021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A1272E5-9797-416D-A59B-CF3E1B2592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5831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55" y="1695563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6369" y="1188602"/>
            <a:ext cx="2306271" cy="2075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CDCE9-23DD-4911-91DE-1CA957F8D8B9}" type="datetimeFigureOut">
              <a:rPr lang="en-AU" smtClean="0"/>
              <a:t>8/06/2021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9007" y="408460"/>
            <a:ext cx="2099838" cy="644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281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CDCE9-23DD-4911-91DE-1CA957F8D8B9}" type="datetimeFigureOut">
              <a:rPr lang="en-AU" smtClean="0"/>
              <a:t>8/06/2021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A1272E5-9797-416D-A59B-CF3E1B2592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716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CDCE9-23DD-4911-91DE-1CA957F8D8B9}" type="datetimeFigureOut">
              <a:rPr lang="en-AU" smtClean="0"/>
              <a:t>8/06/2021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72E5-9797-416D-A59B-CF3E1B2592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4336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CDCE9-23DD-4911-91DE-1CA957F8D8B9}" type="datetimeFigureOut">
              <a:rPr lang="en-AU" smtClean="0"/>
              <a:t>8/06/2021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72E5-9797-416D-A59B-CF3E1B2592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4310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CDCE9-23DD-4911-91DE-1CA957F8D8B9}" type="datetimeFigureOut">
              <a:rPr lang="en-AU" smtClean="0"/>
              <a:t>8/06/2021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72E5-9797-416D-A59B-CF3E1B2592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1616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CDCE9-23DD-4911-91DE-1CA957F8D8B9}" type="datetimeFigureOut">
              <a:rPr lang="en-AU" smtClean="0"/>
              <a:t>8/06/2021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2469" y="592718"/>
            <a:ext cx="2099838" cy="644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860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CDCE9-23DD-4911-91DE-1CA957F8D8B9}" type="datetimeFigureOut">
              <a:rPr lang="en-AU" smtClean="0"/>
              <a:t>8/06/2021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72E5-9797-416D-A59B-CF3E1B2592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9522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CDCE9-23DD-4911-91DE-1CA957F8D8B9}" type="datetimeFigureOut">
              <a:rPr lang="en-AU" smtClean="0"/>
              <a:t>8/06/2021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72E5-9797-416D-A59B-CF3E1B2592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7440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CDCE9-23DD-4911-91DE-1CA957F8D8B9}" type="datetimeFigureOut">
              <a:rPr lang="en-AU" smtClean="0"/>
              <a:t>8/06/2021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272E5-9797-416D-A59B-CF3E1B2592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943225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4026"/>
          </a:xfrm>
        </p:spPr>
      </p:pic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A504FFFA-FFEA-4356-8689-A539278F4D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15"/>
            <a:ext cx="12192000" cy="6860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885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HWEI Benchmark: Regional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C42EA20-2752-4847-8008-3D4389312C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0000" y="2160000"/>
            <a:ext cx="7823505" cy="3600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356E79F-0A40-45A8-A890-C30540004D25}"/>
              </a:ext>
            </a:extLst>
          </p:cNvPr>
          <p:cNvSpPr txBox="1"/>
          <p:nvPr/>
        </p:nvSpPr>
        <p:spPr>
          <a:xfrm>
            <a:off x="489856" y="2160000"/>
            <a:ext cx="23901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Top 2 Organisations: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ADSSI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1 organisation not for publication</a:t>
            </a:r>
          </a:p>
        </p:txBody>
      </p:sp>
    </p:spTree>
    <p:extLst>
      <p:ext uri="{BB962C8B-B14F-4D97-AF65-F5344CB8AC3E}">
        <p14:creationId xmlns:p14="http://schemas.microsoft.com/office/powerpoint/2010/main" val="3264686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HWEI Benchmark: Aged Care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CDC87E-F4D8-4DB2-AFB8-199089BA81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0000" y="2160000"/>
            <a:ext cx="7823505" cy="3600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72A3467-A7D8-459C-AC1D-EC248E2AE9A5}"/>
              </a:ext>
            </a:extLst>
          </p:cNvPr>
          <p:cNvSpPr txBox="1"/>
          <p:nvPr/>
        </p:nvSpPr>
        <p:spPr>
          <a:xfrm>
            <a:off x="489856" y="2160000"/>
            <a:ext cx="23901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Top 3 Organisations: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Medibank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NurseWatch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Uniting VIC/TAS</a:t>
            </a:r>
          </a:p>
        </p:txBody>
      </p:sp>
    </p:spTree>
    <p:extLst>
      <p:ext uri="{BB962C8B-B14F-4D97-AF65-F5344CB8AC3E}">
        <p14:creationId xmlns:p14="http://schemas.microsoft.com/office/powerpoint/2010/main" val="4294019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HWEI Benchmark: Alcohol and Other Drugs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75A9BD-ABA5-4A5C-8CE1-EABACBD26B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0000" y="2160000"/>
            <a:ext cx="7823505" cy="3600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18F0B23-3D37-4F78-9899-356406BF89E3}"/>
              </a:ext>
            </a:extLst>
          </p:cNvPr>
          <p:cNvSpPr txBox="1"/>
          <p:nvPr/>
        </p:nvSpPr>
        <p:spPr>
          <a:xfrm>
            <a:off x="489856" y="2160000"/>
            <a:ext cx="23901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Top 3 Organisations: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Medibank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NADA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Uniting VIC/TAS</a:t>
            </a:r>
          </a:p>
        </p:txBody>
      </p:sp>
    </p:spTree>
    <p:extLst>
      <p:ext uri="{BB962C8B-B14F-4D97-AF65-F5344CB8AC3E}">
        <p14:creationId xmlns:p14="http://schemas.microsoft.com/office/powerpoint/2010/main" val="1329059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HWEI Benchmark: Mental Health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945A021-23E5-4939-B6FD-3580C8D10A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0000" y="2160000"/>
            <a:ext cx="7823505" cy="3600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2BD6AF4-DED5-4F72-BBAA-9E56A095DABF}"/>
              </a:ext>
            </a:extLst>
          </p:cNvPr>
          <p:cNvSpPr txBox="1"/>
          <p:nvPr/>
        </p:nvSpPr>
        <p:spPr>
          <a:xfrm>
            <a:off x="489856" y="2160000"/>
            <a:ext cx="23901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Top 3 Organisations: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Medibank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NADA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Uniting VIC/TAS</a:t>
            </a:r>
          </a:p>
        </p:txBody>
      </p:sp>
    </p:spTree>
    <p:extLst>
      <p:ext uri="{BB962C8B-B14F-4D97-AF65-F5344CB8AC3E}">
        <p14:creationId xmlns:p14="http://schemas.microsoft.com/office/powerpoint/2010/main" val="3717954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5680" y="2276872"/>
            <a:ext cx="612068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The PowerPoint presentation has been developed to assist you present your HWEI results back to your executive, diversity team and network.</a:t>
            </a:r>
          </a:p>
          <a:p>
            <a:endParaRPr lang="en-AU" sz="1200" dirty="0"/>
          </a:p>
          <a:p>
            <a:r>
              <a:rPr lang="en-AU" sz="1200" dirty="0"/>
              <a:t>The PowerPoint deck may be edited to remove the slides that are not relevant to your submission.  </a:t>
            </a:r>
          </a:p>
          <a:p>
            <a:endParaRPr lang="en-AU" sz="1200" dirty="0"/>
          </a:p>
          <a:p>
            <a:r>
              <a:rPr lang="en-AU" sz="1400" b="1" dirty="0"/>
              <a:t>To present this back to your teams:</a:t>
            </a:r>
          </a:p>
          <a:p>
            <a:endParaRPr lang="en-AU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Remove any benchmarking slides and title pages that may not be relevant to you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Use your transcript results, add speakers notes and your scores for each section as a reference during presentations</a:t>
            </a:r>
          </a:p>
          <a:p>
            <a:endParaRPr lang="en-AU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189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538" y="274637"/>
            <a:ext cx="11637461" cy="2083552"/>
          </a:xfrm>
        </p:spPr>
        <p:txBody>
          <a:bodyPr/>
          <a:lstStyle/>
          <a:p>
            <a:r>
              <a:rPr lang="en-AU" dirty="0"/>
              <a:t>What is the HWEI?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54538" y="2021305"/>
            <a:ext cx="11206932" cy="4629752"/>
          </a:xfrm>
        </p:spPr>
        <p:txBody>
          <a:bodyPr>
            <a:normAutofit/>
          </a:bodyPr>
          <a:lstStyle/>
          <a:p>
            <a:endParaRPr lang="en-AU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1600" dirty="0"/>
              <a:t>National benchmarking instrument for LGBTQ inclusive service provision in Australia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1600" dirty="0"/>
              <a:t>Evidence-based instrument that assesses each submission against a comprehensive rubric, enabling the determination of current, shifting and leading practice annually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dirty="0"/>
              <a:t>Provide clear guidelines in getting started with or progressing work in LGBTQ inclusive service provision for both staff (within their agencies) and service users, regardless of how they identify</a:t>
            </a:r>
            <a:endParaRPr lang="en-AU" sz="16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1600" dirty="0"/>
              <a:t>Tool for service providers to measure progress on internal initiatives validated by external, independent and confidential assessment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1600" dirty="0"/>
              <a:t>Tool for service providers to benchmark work against industry, sector and other service providers within the same tier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1600" dirty="0"/>
              <a:t>Valuable input into strategy and planning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1600" dirty="0"/>
              <a:t>Developed and assessed by Australia’s not-for-profit employer support program for LGBTQ inclusion</a:t>
            </a:r>
          </a:p>
          <a:p>
            <a:pPr marL="0" indent="0">
              <a:buNone/>
            </a:pPr>
            <a:endParaRPr lang="en-AU" sz="1800" dirty="0"/>
          </a:p>
        </p:txBody>
      </p:sp>
    </p:spTree>
    <p:extLst>
      <p:ext uri="{BB962C8B-B14F-4D97-AF65-F5344CB8AC3E}">
        <p14:creationId xmlns:p14="http://schemas.microsoft.com/office/powerpoint/2010/main" val="11942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2021 HWEI: 100 point index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579818"/>
              </p:ext>
            </p:extLst>
          </p:nvPr>
        </p:nvGraphicFramePr>
        <p:xfrm>
          <a:off x="778715" y="1828800"/>
          <a:ext cx="10382864" cy="43885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45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7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05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7462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cap="all" baseline="0" dirty="0">
                          <a:effectLst/>
                        </a:rPr>
                        <a:t>Health &amp; WELLBEING Equality Index</a:t>
                      </a:r>
                      <a:endParaRPr lang="en-AU" sz="1200" cap="all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13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Section 1: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Strategy Development, Service Planning &amp; Provision</a:t>
                      </a:r>
                      <a:endParaRPr lang="en-A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18 points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Includes LGBTQ strategy and implementation in services; any additional work in this area</a:t>
                      </a:r>
                      <a:endParaRPr lang="en-A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302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Section 2: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LGBTQ Cultural Safety</a:t>
                      </a:r>
                      <a:endParaRPr lang="en-A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10 points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Includes police</a:t>
                      </a:r>
                      <a:r>
                        <a:rPr lang="en-AU" sz="1050" baseline="0" dirty="0">
                          <a:effectLst/>
                        </a:rPr>
                        <a:t> and practice outlines to monitor cultural safety and staff compliance</a:t>
                      </a:r>
                      <a:endParaRPr lang="en-A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45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Section 3: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Visibility of LGBTQ Inclusion</a:t>
                      </a:r>
                      <a:endParaRPr lang="en-A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10 points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Includes LGBTQ visibility and inclusion across promotional materials</a:t>
                      </a:r>
                      <a:endParaRPr lang="en-A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73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Section 4: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Initial Engagement &amp; Assessment</a:t>
                      </a:r>
                      <a:endParaRPr lang="en-A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12 points 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Includes LGBTQ</a:t>
                      </a:r>
                      <a:r>
                        <a:rPr lang="en-AU" sz="1050" baseline="0" dirty="0">
                          <a:effectLst/>
                        </a:rPr>
                        <a:t> inclusive language on required forms for services users and their support/families</a:t>
                      </a:r>
                      <a:endParaRPr lang="en-A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813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Section 5: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LGBTQ Inclusivity and Disclosure Training/Resources</a:t>
                      </a:r>
                      <a:endParaRPr lang="en-A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22 points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Includes general development opportunities;</a:t>
                      </a:r>
                      <a:r>
                        <a:rPr lang="en-AU" sz="1050" baseline="0" dirty="0">
                          <a:effectLst/>
                        </a:rPr>
                        <a:t> </a:t>
                      </a:r>
                      <a:r>
                        <a:rPr lang="en-AU" sz="1050" dirty="0">
                          <a:effectLst/>
                        </a:rPr>
                        <a:t>training programs delivered on LGBTQ inclusion</a:t>
                      </a:r>
                      <a:endParaRPr lang="en-A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569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Section 6: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Referrals and Stakeholder Management</a:t>
                      </a:r>
                      <a:endParaRPr lang="en-A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8 points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Include</a:t>
                      </a:r>
                      <a:r>
                        <a:rPr lang="en-AU" sz="1050" baseline="0" dirty="0">
                          <a:effectLst/>
                        </a:rPr>
                        <a:t> referrals to other inclusive providers and engagement with other professionals</a:t>
                      </a:r>
                      <a:endParaRPr lang="en-A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235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Section 7: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LGBTQ Community Engagement</a:t>
                      </a:r>
                      <a:endParaRPr lang="en-A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12 points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Includes external advocacy</a:t>
                      </a:r>
                      <a:r>
                        <a:rPr lang="en-AU" sz="1050" baseline="0" dirty="0">
                          <a:effectLst/>
                        </a:rPr>
                        <a:t> and communication; consumer feedback</a:t>
                      </a:r>
                      <a:endParaRPr lang="en-A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70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Section 8: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Additional Work</a:t>
                      </a:r>
                      <a:endParaRPr lang="en-A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8 points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Includes any additional work in LGBTQ inclusive work not claimed in other sections</a:t>
                      </a:r>
                      <a:endParaRPr lang="en-A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3259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HWEI Benchmark: All Submissions</a:t>
            </a:r>
            <a:endParaRPr lang="en-A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1BF71C-F5A2-4DC6-BB3F-3F2C8C7F83D2}"/>
              </a:ext>
            </a:extLst>
          </p:cNvPr>
          <p:cNvSpPr txBox="1"/>
          <p:nvPr/>
        </p:nvSpPr>
        <p:spPr>
          <a:xfrm>
            <a:off x="489856" y="2160000"/>
            <a:ext cx="23901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Top 3 Organisations: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Advance Diversity Services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Medibank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NADA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3C7525E-1AA0-4E27-8631-AA54F42FB0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0000" y="2160000"/>
            <a:ext cx="7823505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908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HWEI Benchmark: Bronze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88BB47F-00D1-42B7-87B3-852A6DEB73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0000" y="2160000"/>
            <a:ext cx="7823505" cy="3600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66CE036-7C62-45B6-9BB3-10BAF393C851}"/>
              </a:ext>
            </a:extLst>
          </p:cNvPr>
          <p:cNvSpPr txBox="1"/>
          <p:nvPr/>
        </p:nvSpPr>
        <p:spPr>
          <a:xfrm>
            <a:off x="489856" y="2160000"/>
            <a:ext cx="2390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Top 2 Organisations: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NurseWatch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Relationships Australia</a:t>
            </a:r>
          </a:p>
        </p:txBody>
      </p:sp>
    </p:spTree>
    <p:extLst>
      <p:ext uri="{BB962C8B-B14F-4D97-AF65-F5344CB8AC3E}">
        <p14:creationId xmlns:p14="http://schemas.microsoft.com/office/powerpoint/2010/main" val="2191570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HWEI Benchmark: Participating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F1A02B-3338-4FC0-A4FC-913DB2B56412}"/>
              </a:ext>
            </a:extLst>
          </p:cNvPr>
          <p:cNvSpPr txBox="1"/>
          <p:nvPr/>
        </p:nvSpPr>
        <p:spPr>
          <a:xfrm>
            <a:off x="489856" y="2160000"/>
            <a:ext cx="2390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Top 2 Organisations: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ADSSI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Virtus Health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217B672-07F2-4962-8350-645B4AD299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0000" y="2160000"/>
            <a:ext cx="7823505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299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HWEI Benchmark: Private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21F66D3-4349-486B-8AA9-8E8098CF2C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0000" y="2160000"/>
            <a:ext cx="7823505" cy="3600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4C5D95E-8D68-45E2-AC88-C75874ACFF10}"/>
              </a:ext>
            </a:extLst>
          </p:cNvPr>
          <p:cNvSpPr txBox="1"/>
          <p:nvPr/>
        </p:nvSpPr>
        <p:spPr>
          <a:xfrm>
            <a:off x="489856" y="2160000"/>
            <a:ext cx="23901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Top 3 Organisations: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Medibank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NurseWatch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1 organisation not for publication</a:t>
            </a:r>
          </a:p>
        </p:txBody>
      </p:sp>
    </p:spTree>
    <p:extLst>
      <p:ext uri="{BB962C8B-B14F-4D97-AF65-F5344CB8AC3E}">
        <p14:creationId xmlns:p14="http://schemas.microsoft.com/office/powerpoint/2010/main" val="2595422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HWEI Benchmark: NFP/Charity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B7F13E-360C-444A-B735-8F8A290C48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0000" y="2160000"/>
            <a:ext cx="7823505" cy="3600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79226FA-7ABF-47E8-BBA2-79738848890D}"/>
              </a:ext>
            </a:extLst>
          </p:cNvPr>
          <p:cNvSpPr txBox="1"/>
          <p:nvPr/>
        </p:nvSpPr>
        <p:spPr>
          <a:xfrm>
            <a:off x="489856" y="2160000"/>
            <a:ext cx="23901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Top 3 Organisations: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Advance Diversity Services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NADA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Uniting VIC/TAS</a:t>
            </a:r>
          </a:p>
        </p:txBody>
      </p:sp>
    </p:spTree>
    <p:extLst>
      <p:ext uri="{BB962C8B-B14F-4D97-AF65-F5344CB8AC3E}">
        <p14:creationId xmlns:p14="http://schemas.microsoft.com/office/powerpoint/2010/main" val="2407735194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514</TotalTime>
  <Words>513</Words>
  <Application>Microsoft Office PowerPoint</Application>
  <PresentationFormat>Widescreen</PresentationFormat>
  <Paragraphs>93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Trebuchet MS</vt:lpstr>
      <vt:lpstr>Berlin</vt:lpstr>
      <vt:lpstr>PowerPoint Presentation</vt:lpstr>
      <vt:lpstr>PowerPoint Presentation</vt:lpstr>
      <vt:lpstr>What is the HWEI?</vt:lpstr>
      <vt:lpstr>2021 HWEI: 100 point index</vt:lpstr>
      <vt:lpstr>HWEI Benchmark: All Submissions</vt:lpstr>
      <vt:lpstr>HWEI Benchmark: Bronze</vt:lpstr>
      <vt:lpstr>HWEI Benchmark: Participating</vt:lpstr>
      <vt:lpstr>HWEI Benchmark: Private</vt:lpstr>
      <vt:lpstr>HWEI Benchmark: NFP/Charity</vt:lpstr>
      <vt:lpstr>HWEI Benchmark: Regional</vt:lpstr>
      <vt:lpstr>HWEI Benchmark: Aged Care</vt:lpstr>
      <vt:lpstr>HWEI Benchmark: Alcohol and Other Drugs</vt:lpstr>
      <vt:lpstr>HWEI Benchmark: Mental Health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&amp; Wellbeing Equality Index (HWEI)</dc:title>
  <dc:creator>Dawn Hough</dc:creator>
  <cp:lastModifiedBy>Will Reilly</cp:lastModifiedBy>
  <cp:revision>25</cp:revision>
  <dcterms:created xsi:type="dcterms:W3CDTF">2019-05-21T01:56:23Z</dcterms:created>
  <dcterms:modified xsi:type="dcterms:W3CDTF">2021-06-08T01:40:43Z</dcterms:modified>
</cp:coreProperties>
</file>